
<file path=[Content_Types].xml><?xml version="1.0" encoding="utf-8"?>
<Types xmlns="http://schemas.openxmlformats.org/package/2006/content-types">
  <Override PartName="/ppt/slideMasters/slideMaster2.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5" r:id="rId2"/>
  </p:sldMasterIdLst>
  <p:notesMasterIdLst>
    <p:notesMasterId r:id="rId5"/>
  </p:notesMasterIdLst>
  <p:handoutMasterIdLst>
    <p:handoutMasterId r:id="rId6"/>
  </p:handoutMasterIdLst>
  <p:sldIdLst>
    <p:sldId id="676" r:id="rId3"/>
    <p:sldId id="675" r:id="rId4"/>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Comic Sans MS" pitchFamily="66" charset="0"/>
        <a:ea typeface="+mn-ea"/>
        <a:cs typeface="Arial" charset="0"/>
      </a:defRPr>
    </a:lvl1pPr>
    <a:lvl2pPr marL="457200" algn="l" rtl="0" fontAlgn="base">
      <a:spcBef>
        <a:spcPct val="0"/>
      </a:spcBef>
      <a:spcAft>
        <a:spcPct val="0"/>
      </a:spcAft>
      <a:defRPr kern="1200">
        <a:solidFill>
          <a:schemeClr val="tx1"/>
        </a:solidFill>
        <a:latin typeface="Comic Sans MS" pitchFamily="66" charset="0"/>
        <a:ea typeface="+mn-ea"/>
        <a:cs typeface="Arial" charset="0"/>
      </a:defRPr>
    </a:lvl2pPr>
    <a:lvl3pPr marL="914400" algn="l" rtl="0" fontAlgn="base">
      <a:spcBef>
        <a:spcPct val="0"/>
      </a:spcBef>
      <a:spcAft>
        <a:spcPct val="0"/>
      </a:spcAft>
      <a:defRPr kern="1200">
        <a:solidFill>
          <a:schemeClr val="tx1"/>
        </a:solidFill>
        <a:latin typeface="Comic Sans MS" pitchFamily="66" charset="0"/>
        <a:ea typeface="+mn-ea"/>
        <a:cs typeface="Arial" charset="0"/>
      </a:defRPr>
    </a:lvl3pPr>
    <a:lvl4pPr marL="1371600" algn="l" rtl="0" fontAlgn="base">
      <a:spcBef>
        <a:spcPct val="0"/>
      </a:spcBef>
      <a:spcAft>
        <a:spcPct val="0"/>
      </a:spcAft>
      <a:defRPr kern="1200">
        <a:solidFill>
          <a:schemeClr val="tx1"/>
        </a:solidFill>
        <a:latin typeface="Comic Sans MS" pitchFamily="66" charset="0"/>
        <a:ea typeface="+mn-ea"/>
        <a:cs typeface="Arial" charset="0"/>
      </a:defRPr>
    </a:lvl4pPr>
    <a:lvl5pPr marL="1828800" algn="l" rtl="0" fontAlgn="base">
      <a:spcBef>
        <a:spcPct val="0"/>
      </a:spcBef>
      <a:spcAft>
        <a:spcPct val="0"/>
      </a:spcAft>
      <a:defRPr kern="1200">
        <a:solidFill>
          <a:schemeClr val="tx1"/>
        </a:solidFill>
        <a:latin typeface="Comic Sans MS" pitchFamily="66" charset="0"/>
        <a:ea typeface="+mn-ea"/>
        <a:cs typeface="Arial" charset="0"/>
      </a:defRPr>
    </a:lvl5pPr>
    <a:lvl6pPr marL="2286000" algn="l" defTabSz="914400" rtl="0" eaLnBrk="1" latinLnBrk="0" hangingPunct="1">
      <a:defRPr kern="1200">
        <a:solidFill>
          <a:schemeClr val="tx1"/>
        </a:solidFill>
        <a:latin typeface="Comic Sans MS" pitchFamily="66" charset="0"/>
        <a:ea typeface="+mn-ea"/>
        <a:cs typeface="Arial" charset="0"/>
      </a:defRPr>
    </a:lvl6pPr>
    <a:lvl7pPr marL="2743200" algn="l" defTabSz="914400" rtl="0" eaLnBrk="1" latinLnBrk="0" hangingPunct="1">
      <a:defRPr kern="1200">
        <a:solidFill>
          <a:schemeClr val="tx1"/>
        </a:solidFill>
        <a:latin typeface="Comic Sans MS" pitchFamily="66" charset="0"/>
        <a:ea typeface="+mn-ea"/>
        <a:cs typeface="Arial" charset="0"/>
      </a:defRPr>
    </a:lvl7pPr>
    <a:lvl8pPr marL="3200400" algn="l" defTabSz="914400" rtl="0" eaLnBrk="1" latinLnBrk="0" hangingPunct="1">
      <a:defRPr kern="1200">
        <a:solidFill>
          <a:schemeClr val="tx1"/>
        </a:solidFill>
        <a:latin typeface="Comic Sans MS" pitchFamily="66" charset="0"/>
        <a:ea typeface="+mn-ea"/>
        <a:cs typeface="Arial" charset="0"/>
      </a:defRPr>
    </a:lvl8pPr>
    <a:lvl9pPr marL="3657600" algn="l" defTabSz="914400" rtl="0" eaLnBrk="1" latinLnBrk="0" hangingPunct="1">
      <a:defRPr kern="1200">
        <a:solidFill>
          <a:schemeClr val="tx1"/>
        </a:solidFill>
        <a:latin typeface="Comic Sans MS" pitchFamily="66"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99"/>
    <a:srgbClr val="FFFF00"/>
    <a:srgbClr val="FFFF66"/>
    <a:srgbClr val="000000"/>
    <a:srgbClr val="00FF00"/>
    <a:srgbClr val="CC00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3892" autoAdjust="0"/>
    <p:restoredTop sz="82420" autoAdjust="0"/>
  </p:normalViewPr>
  <p:slideViewPr>
    <p:cSldViewPr>
      <p:cViewPr>
        <p:scale>
          <a:sx n="50" d="100"/>
          <a:sy n="50" d="100"/>
        </p:scale>
        <p:origin x="-1464" y="-18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l" defTabSz="931863">
              <a:defRPr sz="1200">
                <a:cs typeface="+mn-cs"/>
              </a:defRPr>
            </a:lvl1pPr>
          </a:lstStyle>
          <a:p>
            <a:pPr>
              <a:defRPr/>
            </a:pPr>
            <a:endParaRPr lang="en-US"/>
          </a:p>
        </p:txBody>
      </p:sp>
      <p:sp>
        <p:nvSpPr>
          <p:cNvPr id="102403"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cs typeface="+mn-cs"/>
              </a:defRPr>
            </a:lvl1pPr>
          </a:lstStyle>
          <a:p>
            <a:pPr>
              <a:defRPr/>
            </a:pPr>
            <a:endParaRPr lang="en-US"/>
          </a:p>
        </p:txBody>
      </p:sp>
      <p:sp>
        <p:nvSpPr>
          <p:cNvPr id="102404"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l" defTabSz="931863">
              <a:defRPr sz="1200">
                <a:cs typeface="+mn-cs"/>
              </a:defRPr>
            </a:lvl1pPr>
          </a:lstStyle>
          <a:p>
            <a:pPr>
              <a:defRPr/>
            </a:pPr>
            <a:endParaRPr lang="en-US"/>
          </a:p>
        </p:txBody>
      </p:sp>
      <p:sp>
        <p:nvSpPr>
          <p:cNvPr id="102405"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cs typeface="+mn-cs"/>
              </a:defRPr>
            </a:lvl1pPr>
          </a:lstStyle>
          <a:p>
            <a:pPr>
              <a:defRPr/>
            </a:pPr>
            <a:fld id="{6BDDD310-C92B-48D9-925D-2EBB37E8B381}"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l" defTabSz="931863">
              <a:defRPr sz="1200">
                <a:cs typeface="+mn-cs"/>
              </a:defRPr>
            </a:lvl1pPr>
          </a:lstStyle>
          <a:p>
            <a:pPr>
              <a:defRPr/>
            </a:pPr>
            <a:endParaRPr lang="en-US"/>
          </a:p>
        </p:txBody>
      </p:sp>
      <p:sp>
        <p:nvSpPr>
          <p:cNvPr id="14339"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cs typeface="+mn-cs"/>
              </a:defRPr>
            </a:lvl1pPr>
          </a:lstStyle>
          <a:p>
            <a:pPr>
              <a:defRPr/>
            </a:pPr>
            <a:endParaRPr lang="en-US"/>
          </a:p>
        </p:txBody>
      </p:sp>
      <p:sp>
        <p:nvSpPr>
          <p:cNvPr id="68612"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l" defTabSz="931863">
              <a:defRPr sz="1200">
                <a:cs typeface="+mn-cs"/>
              </a:defRPr>
            </a:lvl1pPr>
          </a:lstStyle>
          <a:p>
            <a:pPr>
              <a:defRPr/>
            </a:pPr>
            <a:endParaRPr lang="en-US"/>
          </a:p>
        </p:txBody>
      </p:sp>
      <p:sp>
        <p:nvSpPr>
          <p:cNvPr id="14343"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cs typeface="+mn-cs"/>
              </a:defRPr>
            </a:lvl1pPr>
          </a:lstStyle>
          <a:p>
            <a:pPr>
              <a:defRPr/>
            </a:pPr>
            <a:fld id="{D70FD949-4465-4B1E-BEA7-BCBD069912C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omic Sans MS" pitchFamily="66" charset="0"/>
        <a:ea typeface="+mn-ea"/>
        <a:cs typeface="+mn-cs"/>
      </a:defRPr>
    </a:lvl1pPr>
    <a:lvl2pPr marL="457200" algn="l" rtl="0" eaLnBrk="0" fontAlgn="base" hangingPunct="0">
      <a:spcBef>
        <a:spcPct val="30000"/>
      </a:spcBef>
      <a:spcAft>
        <a:spcPct val="0"/>
      </a:spcAft>
      <a:defRPr sz="1200" kern="1200">
        <a:solidFill>
          <a:schemeClr val="tx1"/>
        </a:solidFill>
        <a:latin typeface="Comic Sans MS" pitchFamily="66" charset="0"/>
        <a:ea typeface="+mn-ea"/>
        <a:cs typeface="+mn-cs"/>
      </a:defRPr>
    </a:lvl2pPr>
    <a:lvl3pPr marL="914400" algn="l" rtl="0" eaLnBrk="0" fontAlgn="base" hangingPunct="0">
      <a:spcBef>
        <a:spcPct val="30000"/>
      </a:spcBef>
      <a:spcAft>
        <a:spcPct val="0"/>
      </a:spcAft>
      <a:defRPr sz="1200" kern="1200">
        <a:solidFill>
          <a:schemeClr val="tx1"/>
        </a:solidFill>
        <a:latin typeface="Comic Sans MS" pitchFamily="66" charset="0"/>
        <a:ea typeface="+mn-ea"/>
        <a:cs typeface="+mn-cs"/>
      </a:defRPr>
    </a:lvl3pPr>
    <a:lvl4pPr marL="1371600" algn="l" rtl="0" eaLnBrk="0" fontAlgn="base" hangingPunct="0">
      <a:spcBef>
        <a:spcPct val="30000"/>
      </a:spcBef>
      <a:spcAft>
        <a:spcPct val="0"/>
      </a:spcAft>
      <a:defRPr sz="1200" kern="1200">
        <a:solidFill>
          <a:schemeClr val="tx1"/>
        </a:solidFill>
        <a:latin typeface="Comic Sans MS" pitchFamily="66" charset="0"/>
        <a:ea typeface="+mn-ea"/>
        <a:cs typeface="+mn-cs"/>
      </a:defRPr>
    </a:lvl4pPr>
    <a:lvl5pPr marL="1828800" algn="l" rtl="0" eaLnBrk="0" fontAlgn="base" hangingPunct="0">
      <a:spcBef>
        <a:spcPct val="30000"/>
      </a:spcBef>
      <a:spcAft>
        <a:spcPct val="0"/>
      </a:spcAft>
      <a:defRPr sz="1200" kern="1200">
        <a:solidFill>
          <a:schemeClr val="tx1"/>
        </a:solidFill>
        <a:latin typeface="Comic Sans MS" pitchFamily="6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sz="quarter" idx="1"/>
          </p:nvPr>
        </p:nvSpPr>
        <p:spPr/>
        <p:txBody>
          <a:bodyPr/>
          <a:lstStyle/>
          <a:p>
            <a:pPr>
              <a:defRPr/>
            </a:pPr>
            <a:r>
              <a:rPr lang="en-US">
                <a:solidFill>
                  <a:prstClr val="white"/>
                </a:solidFill>
              </a:rPr>
              <a:t>December 5 - 7, 2001</a:t>
            </a:r>
          </a:p>
        </p:txBody>
      </p:sp>
      <p:sp>
        <p:nvSpPr>
          <p:cNvPr id="7" name="Rectangle 7"/>
          <p:cNvSpPr>
            <a:spLocks noGrp="1" noChangeArrowheads="1"/>
          </p:cNvSpPr>
          <p:nvPr>
            <p:ph type="sldNum" sz="quarter" idx="5"/>
          </p:nvPr>
        </p:nvSpPr>
        <p:spPr/>
        <p:txBody>
          <a:bodyPr/>
          <a:lstStyle/>
          <a:p>
            <a:pPr>
              <a:defRPr/>
            </a:pPr>
            <a:fld id="{AA3E0548-9E90-4803-A4A8-2F2983DD3F63}" type="slidenum">
              <a:rPr lang="en-US">
                <a:solidFill>
                  <a:prstClr val="white"/>
                </a:solidFill>
              </a:rPr>
              <a:pPr>
                <a:defRPr/>
              </a:pPr>
              <a:t>1</a:t>
            </a:fld>
            <a:endParaRPr lang="en-US">
              <a:solidFill>
                <a:prstClr val="white"/>
              </a:solidFill>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r>
              <a:rPr lang="en-US" smtClean="0"/>
              <a:t>Pending your decision to participate or not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hart Placeholder 3"/>
          <p:cNvSpPr>
            <a:spLocks noGrp="1"/>
          </p:cNvSpPr>
          <p:nvPr>
            <p:ph type="chart" sz="half" idx="2"/>
          </p:nvPr>
        </p:nvSpPr>
        <p:spPr>
          <a:xfrm>
            <a:off x="4648200" y="1600200"/>
            <a:ext cx="4038600" cy="4525963"/>
          </a:xfrm>
          <a:prstGeom prst="rect">
            <a:avLst/>
          </a:prstGeom>
        </p:spPr>
        <p:txBody>
          <a:bodyPr/>
          <a:lstStyle/>
          <a:p>
            <a:pPr lvl="0"/>
            <a:endParaRPr lang="en-US" noProof="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pPr lvl="0"/>
            <a:endParaRPr lang="en-US"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00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r>
              <a:rPr lang="en-US"/>
              <a:t>1</a:t>
            </a:r>
          </a:p>
        </p:txBody>
      </p:sp>
    </p:spTree>
  </p:cSld>
  <p:clrMap bg1="lt1" tx1="dk1" bg2="lt2" tx2="dk2" accent1="accent1" accent2="accent2" accent3="accent3" accent4="accent4" accent5="accent5" accent6="accent6" hlink="hlink" folHlink="folHlink"/>
  <p:sldLayoutIdLst>
    <p:sldLayoutId id="2147483742" r:id="rId1"/>
    <p:sldLayoutId id="2147483741" r:id="rId2"/>
    <p:sldLayoutId id="2147483740" r:id="rId3"/>
    <p:sldLayoutId id="2147483739" r:id="rId4"/>
    <p:sldLayoutId id="2147483738" r:id="rId5"/>
    <p:sldLayoutId id="2147483737" r:id="rId6"/>
    <p:sldLayoutId id="2147483736" r:id="rId7"/>
    <p:sldLayoutId id="2147483735" r:id="rId8"/>
    <p:sldLayoutId id="2147483734" r:id="rId9"/>
    <p:sldLayoutId id="2147483733" r:id="rId10"/>
    <p:sldLayoutId id="214748373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Comic Sans MS" pitchFamily="66" charset="0"/>
        </a:defRPr>
      </a:lvl2pPr>
      <a:lvl3pPr algn="ctr" rtl="0" eaLnBrk="0" fontAlgn="base" hangingPunct="0">
        <a:spcBef>
          <a:spcPct val="0"/>
        </a:spcBef>
        <a:spcAft>
          <a:spcPct val="0"/>
        </a:spcAft>
        <a:defRPr sz="4400">
          <a:solidFill>
            <a:schemeClr val="tx2"/>
          </a:solidFill>
          <a:latin typeface="Comic Sans MS" pitchFamily="66" charset="0"/>
        </a:defRPr>
      </a:lvl3pPr>
      <a:lvl4pPr algn="ctr" rtl="0" eaLnBrk="0" fontAlgn="base" hangingPunct="0">
        <a:spcBef>
          <a:spcPct val="0"/>
        </a:spcBef>
        <a:spcAft>
          <a:spcPct val="0"/>
        </a:spcAft>
        <a:defRPr sz="4400">
          <a:solidFill>
            <a:schemeClr val="tx2"/>
          </a:solidFill>
          <a:latin typeface="Comic Sans MS" pitchFamily="66" charset="0"/>
        </a:defRPr>
      </a:lvl4pPr>
      <a:lvl5pPr algn="ctr" rtl="0" eaLnBrk="0" fontAlgn="base" hangingPunct="0">
        <a:spcBef>
          <a:spcPct val="0"/>
        </a:spcBef>
        <a:spcAft>
          <a:spcPct val="0"/>
        </a:spcAft>
        <a:defRPr sz="4400">
          <a:solidFill>
            <a:schemeClr val="tx2"/>
          </a:solidFill>
          <a:latin typeface="Comic Sans MS" pitchFamily="66" charset="0"/>
        </a:defRPr>
      </a:lvl5pPr>
      <a:lvl6pPr marL="457200" algn="ctr" rtl="0" fontAlgn="base">
        <a:spcBef>
          <a:spcPct val="0"/>
        </a:spcBef>
        <a:spcAft>
          <a:spcPct val="0"/>
        </a:spcAft>
        <a:defRPr sz="4400">
          <a:solidFill>
            <a:schemeClr val="tx2"/>
          </a:solidFill>
          <a:latin typeface="Comic Sans MS" pitchFamily="66" charset="0"/>
        </a:defRPr>
      </a:lvl6pPr>
      <a:lvl7pPr marL="914400" algn="ctr" rtl="0" fontAlgn="base">
        <a:spcBef>
          <a:spcPct val="0"/>
        </a:spcBef>
        <a:spcAft>
          <a:spcPct val="0"/>
        </a:spcAft>
        <a:defRPr sz="4400">
          <a:solidFill>
            <a:schemeClr val="tx2"/>
          </a:solidFill>
          <a:latin typeface="Comic Sans MS" pitchFamily="66" charset="0"/>
        </a:defRPr>
      </a:lvl7pPr>
      <a:lvl8pPr marL="1371600" algn="ctr" rtl="0" fontAlgn="base">
        <a:spcBef>
          <a:spcPct val="0"/>
        </a:spcBef>
        <a:spcAft>
          <a:spcPct val="0"/>
        </a:spcAft>
        <a:defRPr sz="4400">
          <a:solidFill>
            <a:schemeClr val="tx2"/>
          </a:solidFill>
          <a:latin typeface="Comic Sans MS" pitchFamily="66" charset="0"/>
        </a:defRPr>
      </a:lvl8pPr>
      <a:lvl9pPr marL="1828800" algn="ctr" rtl="0" fontAlgn="base">
        <a:spcBef>
          <a:spcPct val="0"/>
        </a:spcBef>
        <a:spcAft>
          <a:spcPct val="0"/>
        </a:spcAft>
        <a:defRPr sz="4400">
          <a:solidFill>
            <a:schemeClr val="tx2"/>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13314" name="Picture 2"/>
          <p:cNvPicPr>
            <a:picLocks noChangeAspect="1" noChangeArrowheads="1"/>
          </p:cNvPicPr>
          <p:nvPr userDrawn="1"/>
        </p:nvPicPr>
        <p:blipFill>
          <a:blip r:embed="rId15" cstate="print"/>
          <a:srcRect/>
          <a:stretch>
            <a:fillRect/>
          </a:stretch>
        </p:blipFill>
        <p:spPr bwMode="auto">
          <a:xfrm>
            <a:off x="0" y="0"/>
            <a:ext cx="9144000" cy="6870700"/>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755" r:id="rId1"/>
    <p:sldLayoutId id="2147483754" r:id="rId2"/>
    <p:sldLayoutId id="2147483753" r:id="rId3"/>
    <p:sldLayoutId id="2147483752" r:id="rId4"/>
    <p:sldLayoutId id="2147483751" r:id="rId5"/>
    <p:sldLayoutId id="2147483750" r:id="rId6"/>
    <p:sldLayoutId id="2147483749" r:id="rId7"/>
    <p:sldLayoutId id="2147483748" r:id="rId8"/>
    <p:sldLayoutId id="2147483747" r:id="rId9"/>
    <p:sldLayoutId id="2147483746" r:id="rId10"/>
    <p:sldLayoutId id="2147483745" r:id="rId11"/>
    <p:sldLayoutId id="2147483744" r:id="rId12"/>
    <p:sldLayoutId id="2147483743" r:id="rId13"/>
  </p:sldLayoutIdLst>
  <p:txStyles>
    <p:titleStyle>
      <a:lvl1pPr algn="ctr" rtl="0" eaLnBrk="0" fontAlgn="base" hangingPunct="0">
        <a:spcBef>
          <a:spcPct val="0"/>
        </a:spcBef>
        <a:spcAft>
          <a:spcPct val="0"/>
        </a:spcAft>
        <a:defRPr sz="4400">
          <a:solidFill>
            <a:schemeClr val="tx2"/>
          </a:solidFill>
          <a:latin typeface="+mj-lt"/>
          <a:ea typeface="+mj-ea"/>
          <a:cs typeface="MS PGothic"/>
        </a:defRPr>
      </a:lvl1pPr>
      <a:lvl2pPr algn="ctr" rtl="0" eaLnBrk="0" fontAlgn="base" hangingPunct="0">
        <a:spcBef>
          <a:spcPct val="0"/>
        </a:spcBef>
        <a:spcAft>
          <a:spcPct val="0"/>
        </a:spcAft>
        <a:defRPr sz="4400">
          <a:solidFill>
            <a:schemeClr val="tx2"/>
          </a:solidFill>
          <a:latin typeface="Times" pitchFamily="18" charset="0"/>
          <a:ea typeface="MS PGothic" pitchFamily="34" charset="-128"/>
          <a:cs typeface="MS PGothic"/>
        </a:defRPr>
      </a:lvl2pPr>
      <a:lvl3pPr algn="ctr" rtl="0" eaLnBrk="0" fontAlgn="base" hangingPunct="0">
        <a:spcBef>
          <a:spcPct val="0"/>
        </a:spcBef>
        <a:spcAft>
          <a:spcPct val="0"/>
        </a:spcAft>
        <a:defRPr sz="4400">
          <a:solidFill>
            <a:schemeClr val="tx2"/>
          </a:solidFill>
          <a:latin typeface="Times" pitchFamily="18" charset="0"/>
          <a:ea typeface="MS PGothic" pitchFamily="34" charset="-128"/>
          <a:cs typeface="MS PGothic"/>
        </a:defRPr>
      </a:lvl3pPr>
      <a:lvl4pPr algn="ctr" rtl="0" eaLnBrk="0" fontAlgn="base" hangingPunct="0">
        <a:spcBef>
          <a:spcPct val="0"/>
        </a:spcBef>
        <a:spcAft>
          <a:spcPct val="0"/>
        </a:spcAft>
        <a:defRPr sz="4400">
          <a:solidFill>
            <a:schemeClr val="tx2"/>
          </a:solidFill>
          <a:latin typeface="Times" pitchFamily="18" charset="0"/>
          <a:ea typeface="MS PGothic" pitchFamily="34" charset="-128"/>
          <a:cs typeface="MS PGothic"/>
        </a:defRPr>
      </a:lvl4pPr>
      <a:lvl5pPr algn="ctr" rtl="0" eaLnBrk="0" fontAlgn="base" hangingPunct="0">
        <a:spcBef>
          <a:spcPct val="0"/>
        </a:spcBef>
        <a:spcAft>
          <a:spcPct val="0"/>
        </a:spcAft>
        <a:defRPr sz="4400">
          <a:solidFill>
            <a:schemeClr val="tx2"/>
          </a:solidFill>
          <a:latin typeface="Times" pitchFamily="18" charset="0"/>
          <a:ea typeface="MS PGothic" pitchFamily="34" charset="-128"/>
          <a:cs typeface="MS PGothic"/>
        </a:defRPr>
      </a:lvl5pPr>
      <a:lvl6pPr marL="457200" algn="ctr" rtl="0" eaLnBrk="0" fontAlgn="base" hangingPunct="0">
        <a:spcBef>
          <a:spcPct val="0"/>
        </a:spcBef>
        <a:spcAft>
          <a:spcPct val="0"/>
        </a:spcAft>
        <a:defRPr sz="4400">
          <a:solidFill>
            <a:schemeClr val="tx2"/>
          </a:solidFill>
          <a:latin typeface="Times" pitchFamily="18" charset="0"/>
          <a:ea typeface="MS PGothic" pitchFamily="34" charset="-128"/>
        </a:defRPr>
      </a:lvl6pPr>
      <a:lvl7pPr marL="914400" algn="ctr" rtl="0" eaLnBrk="0" fontAlgn="base" hangingPunct="0">
        <a:spcBef>
          <a:spcPct val="0"/>
        </a:spcBef>
        <a:spcAft>
          <a:spcPct val="0"/>
        </a:spcAft>
        <a:defRPr sz="4400">
          <a:solidFill>
            <a:schemeClr val="tx2"/>
          </a:solidFill>
          <a:latin typeface="Times" pitchFamily="18" charset="0"/>
          <a:ea typeface="MS PGothic" pitchFamily="34" charset="-128"/>
        </a:defRPr>
      </a:lvl7pPr>
      <a:lvl8pPr marL="1371600" algn="ctr" rtl="0" eaLnBrk="0" fontAlgn="base" hangingPunct="0">
        <a:spcBef>
          <a:spcPct val="0"/>
        </a:spcBef>
        <a:spcAft>
          <a:spcPct val="0"/>
        </a:spcAft>
        <a:defRPr sz="4400">
          <a:solidFill>
            <a:schemeClr val="tx2"/>
          </a:solidFill>
          <a:latin typeface="Times" pitchFamily="18" charset="0"/>
          <a:ea typeface="MS PGothic" pitchFamily="34" charset="-128"/>
        </a:defRPr>
      </a:lvl8pPr>
      <a:lvl9pPr marL="1828800" algn="ctr" rtl="0" eaLnBrk="0" fontAlgn="base" hangingPunct="0">
        <a:spcBef>
          <a:spcPct val="0"/>
        </a:spcBef>
        <a:spcAft>
          <a:spcPct val="0"/>
        </a:spcAft>
        <a:defRPr sz="4400">
          <a:solidFill>
            <a:schemeClr val="tx2"/>
          </a:solidFill>
          <a:latin typeface="Times" pitchFamily="18" charset="0"/>
          <a:ea typeface="MS PGothic" pitchFamily="34"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S PGothic"/>
        </a:defRPr>
      </a:lvl1pPr>
      <a:lvl2pPr marL="742950" indent="-285750" algn="l" rtl="0" eaLnBrk="0" fontAlgn="base" hangingPunct="0">
        <a:spcBef>
          <a:spcPct val="20000"/>
        </a:spcBef>
        <a:spcAft>
          <a:spcPct val="0"/>
        </a:spcAft>
        <a:buChar char="–"/>
        <a:defRPr sz="2800">
          <a:solidFill>
            <a:schemeClr val="tx1"/>
          </a:solidFill>
          <a:latin typeface="+mn-lt"/>
          <a:ea typeface="+mn-ea"/>
          <a:cs typeface="MS PGothic"/>
        </a:defRPr>
      </a:lvl2pPr>
      <a:lvl3pPr marL="1143000" indent="-228600" algn="l" rtl="0" eaLnBrk="0" fontAlgn="base" hangingPunct="0">
        <a:spcBef>
          <a:spcPct val="20000"/>
        </a:spcBef>
        <a:spcAft>
          <a:spcPct val="0"/>
        </a:spcAft>
        <a:buChar char="•"/>
        <a:defRPr sz="2400">
          <a:solidFill>
            <a:schemeClr val="tx1"/>
          </a:solidFill>
          <a:latin typeface="+mn-lt"/>
          <a:ea typeface="+mn-ea"/>
          <a:cs typeface="MS PGothic"/>
        </a:defRPr>
      </a:lvl3pPr>
      <a:lvl4pPr marL="1600200" indent="-228600" algn="l" rtl="0" eaLnBrk="0" fontAlgn="base" hangingPunct="0">
        <a:spcBef>
          <a:spcPct val="20000"/>
        </a:spcBef>
        <a:spcAft>
          <a:spcPct val="0"/>
        </a:spcAft>
        <a:buChar char="–"/>
        <a:defRPr sz="2000">
          <a:solidFill>
            <a:schemeClr val="tx1"/>
          </a:solidFill>
          <a:latin typeface="+mn-lt"/>
          <a:ea typeface="+mn-ea"/>
          <a:cs typeface="MS PGothic"/>
        </a:defRPr>
      </a:lvl4pPr>
      <a:lvl5pPr marL="2057400" indent="-228600" algn="l" rtl="0" eaLnBrk="0" fontAlgn="base" hangingPunct="0">
        <a:spcBef>
          <a:spcPct val="20000"/>
        </a:spcBef>
        <a:spcAft>
          <a:spcPct val="0"/>
        </a:spcAft>
        <a:buChar char="»"/>
        <a:defRPr sz="2000">
          <a:solidFill>
            <a:schemeClr val="tx1"/>
          </a:solidFill>
          <a:latin typeface="+mn-lt"/>
          <a:ea typeface="+mn-ea"/>
          <a:cs typeface="MS PGothic"/>
        </a:defRPr>
      </a:lvl5pPr>
      <a:lvl6pPr marL="2514600" indent="-228600" algn="l" rtl="0" eaLnBrk="0" fontAlgn="base" hangingPunct="0">
        <a:spcBef>
          <a:spcPct val="20000"/>
        </a:spcBef>
        <a:spcAft>
          <a:spcPct val="0"/>
        </a:spcAft>
        <a:buChar char="»"/>
        <a:defRPr sz="2000">
          <a:solidFill>
            <a:schemeClr val="tx1"/>
          </a:solidFill>
          <a:latin typeface="+mn-lt"/>
          <a:ea typeface="+mn-ea"/>
        </a:defRPr>
      </a:lvl6pPr>
      <a:lvl7pPr marL="2971800" indent="-228600" algn="l" rtl="0" eaLnBrk="0" fontAlgn="base" hangingPunct="0">
        <a:spcBef>
          <a:spcPct val="20000"/>
        </a:spcBef>
        <a:spcAft>
          <a:spcPct val="0"/>
        </a:spcAft>
        <a:buChar char="»"/>
        <a:defRPr sz="2000">
          <a:solidFill>
            <a:schemeClr val="tx1"/>
          </a:solidFill>
          <a:latin typeface="+mn-lt"/>
          <a:ea typeface="+mn-ea"/>
        </a:defRPr>
      </a:lvl7pPr>
      <a:lvl8pPr marL="3429000" indent="-228600" algn="l" rtl="0" eaLnBrk="0" fontAlgn="base" hangingPunct="0">
        <a:spcBef>
          <a:spcPct val="20000"/>
        </a:spcBef>
        <a:spcAft>
          <a:spcPct val="0"/>
        </a:spcAft>
        <a:buChar char="»"/>
        <a:defRPr sz="2000">
          <a:solidFill>
            <a:schemeClr val="tx1"/>
          </a:solidFill>
          <a:latin typeface="+mn-lt"/>
          <a:ea typeface="+mn-ea"/>
        </a:defRPr>
      </a:lvl8pPr>
      <a:lvl9pPr marL="3886200"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216" name="Group 176"/>
          <p:cNvGraphicFramePr>
            <a:graphicFrameLocks noGrp="1"/>
          </p:cNvGraphicFramePr>
          <p:nvPr/>
        </p:nvGraphicFramePr>
        <p:xfrm>
          <a:off x="304800" y="990600"/>
          <a:ext cx="8569325" cy="4787583"/>
        </p:xfrm>
        <a:graphic>
          <a:graphicData uri="http://schemas.openxmlformats.org/drawingml/2006/table">
            <a:tbl>
              <a:tblPr lastRow="1">
                <a:effectLst>
                  <a:outerShdw blurRad="50800" dist="50800" dir="5400000" algn="ctr" rotWithShape="0">
                    <a:schemeClr val="tx1"/>
                  </a:outerShdw>
                </a:effectLst>
              </a:tblPr>
              <a:tblGrid>
                <a:gridCol w="2897187"/>
                <a:gridCol w="2606675"/>
                <a:gridCol w="3065463"/>
              </a:tblGrid>
              <a:tr h="380999">
                <a:tc>
                  <a:txBody>
                    <a:bodyPr/>
                    <a:lstStyle/>
                    <a:p>
                      <a:pPr marL="0" marR="0" lvl="0" indent="0" algn="ctr" defTabSz="914400" rtl="0" eaLnBrk="1" fontAlgn="base" latinLnBrk="0" hangingPunct="1">
                        <a:lnSpc>
                          <a:spcPct val="100000"/>
                        </a:lnSpc>
                        <a:spcBef>
                          <a:spcPct val="20000"/>
                        </a:spcBef>
                        <a:spcAft>
                          <a:spcPct val="0"/>
                        </a:spcAft>
                        <a:buClr>
                          <a:srgbClr val="FFFF99"/>
                        </a:buClr>
                        <a:buSzTx/>
                        <a:buFontTx/>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Task Order</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FF99"/>
                        </a:buClr>
                        <a:buSzTx/>
                        <a:buFontTx/>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Activities</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FF99"/>
                        </a:buClr>
                        <a:buSzTx/>
                        <a:buFontTx/>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Study Status </a:t>
                      </a:r>
                    </a:p>
                    <a:p>
                      <a:pPr marL="0" marR="0" lvl="0" indent="0" algn="ctr" defTabSz="914400" rtl="0" eaLnBrk="1" fontAlgn="base" latinLnBrk="0" hangingPunct="1">
                        <a:lnSpc>
                          <a:spcPct val="100000"/>
                        </a:lnSpc>
                        <a:spcBef>
                          <a:spcPct val="20000"/>
                        </a:spcBef>
                        <a:spcAft>
                          <a:spcPct val="0"/>
                        </a:spcAft>
                        <a:buClr>
                          <a:srgbClr val="FFFF99"/>
                        </a:buClr>
                        <a:buSzTx/>
                        <a:buFontTx/>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(IRB status)</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r>
              <a:tr h="762000">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defRPr/>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TO #8: MDR-TB Genotyping</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Patient interviews, case data abstraction, collection of lab and surveillance data</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Data acquisition completed. Analysis ongoing. </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defRPr/>
                      </a:pPr>
                      <a:r>
                        <a:rPr kumimoji="0" lang="en-US" sz="14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Narrow" pitchFamily="34" charset="0"/>
                        </a:rPr>
                        <a:t>NIH: TO #8 Effect of Drug Resistance on </a:t>
                      </a:r>
                      <a:r>
                        <a:rPr lang="en-US" sz="1400" b="0" kern="1200" dirty="0" smtClean="0">
                          <a:solidFill>
                            <a:schemeClr val="tx1"/>
                          </a:solidFill>
                          <a:effectLst>
                            <a:outerShdw blurRad="38100" dist="38100" dir="2700000" algn="tl">
                              <a:srgbClr val="000000">
                                <a:alpha val="43137"/>
                              </a:srgbClr>
                            </a:outerShdw>
                          </a:effectLst>
                          <a:latin typeface="Arial Narrow" pitchFamily="34" charset="0"/>
                          <a:ea typeface="+mn-ea"/>
                          <a:cs typeface="+mn-cs"/>
                        </a:rPr>
                        <a:t>Transmissibility and </a:t>
                      </a:r>
                      <a:r>
                        <a:rPr lang="en-US" sz="1400" b="0" kern="1200" dirty="0" err="1" smtClean="0">
                          <a:solidFill>
                            <a:schemeClr val="tx1"/>
                          </a:solidFill>
                          <a:effectLst>
                            <a:outerShdw blurRad="38100" dist="38100" dir="2700000" algn="tl">
                              <a:srgbClr val="000000">
                                <a:alpha val="43137"/>
                              </a:srgbClr>
                            </a:outerShdw>
                          </a:effectLst>
                          <a:latin typeface="Arial Narrow" pitchFamily="34" charset="0"/>
                          <a:ea typeface="+mn-ea"/>
                          <a:cs typeface="+mn-cs"/>
                        </a:rPr>
                        <a:t>Pathogenicity</a:t>
                      </a:r>
                      <a:r>
                        <a:rPr lang="en-US" sz="1400" b="0" kern="1200" dirty="0" smtClean="0">
                          <a:solidFill>
                            <a:schemeClr val="tx1"/>
                          </a:solidFill>
                          <a:effectLst>
                            <a:outerShdw blurRad="38100" dist="38100" dir="2700000" algn="tl">
                              <a:srgbClr val="000000">
                                <a:alpha val="43137"/>
                              </a:srgbClr>
                            </a:outerShdw>
                          </a:effectLst>
                          <a:latin typeface="Arial Narrow" pitchFamily="34" charset="0"/>
                          <a:ea typeface="+mn-ea"/>
                          <a:cs typeface="+mn-cs"/>
                        </a:rPr>
                        <a:t> </a:t>
                      </a:r>
                      <a:endParaRPr kumimoji="0" lang="en-US" sz="14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Narrow" pitchFamily="34" charset="0"/>
                      </a:endParaRPr>
                    </a:p>
                    <a:p>
                      <a:pPr marL="0" marR="0" lvl="0" indent="0" algn="l" defTabSz="914400" rtl="0" eaLnBrk="1" fontAlgn="base" latinLnBrk="0" hangingPunct="1">
                        <a:lnSpc>
                          <a:spcPct val="100000"/>
                        </a:lnSpc>
                        <a:spcBef>
                          <a:spcPct val="20000"/>
                        </a:spcBef>
                        <a:spcAft>
                          <a:spcPct val="0"/>
                        </a:spcAft>
                        <a:buClr>
                          <a:srgbClr val="FFFF99"/>
                        </a:buClr>
                        <a:buSzTx/>
                        <a:buFontTx/>
                        <a:buNone/>
                        <a:tabLst/>
                        <a:defRPr/>
                      </a:pPr>
                      <a:endPar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endParaRP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defRPr/>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RVCT and CI data abstraction  on drug resistant cases.</a:t>
                      </a:r>
                    </a:p>
                    <a:p>
                      <a:pPr marL="0" marR="0" lvl="0" indent="0" algn="l" defTabSz="914400" rtl="0" eaLnBrk="1" fontAlgn="base" latinLnBrk="0" hangingPunct="1">
                        <a:lnSpc>
                          <a:spcPct val="100000"/>
                        </a:lnSpc>
                        <a:spcBef>
                          <a:spcPct val="20000"/>
                        </a:spcBef>
                        <a:spcAft>
                          <a:spcPct val="0"/>
                        </a:spcAft>
                        <a:buClr>
                          <a:srgbClr val="FFFF99"/>
                        </a:buClr>
                        <a:buSzTx/>
                        <a:buFontTx/>
                        <a:buNone/>
                        <a:tabLst/>
                      </a:pPr>
                      <a:endPar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endParaRP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defRPr/>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Start-up (Local IRB review pending in L.A.)</a:t>
                      </a:r>
                    </a:p>
                    <a:p>
                      <a:pPr marL="0" marR="0" lvl="0" indent="0" algn="l" defTabSz="914400" rtl="0" eaLnBrk="1" fontAlgn="base" latinLnBrk="0" hangingPunct="1">
                        <a:lnSpc>
                          <a:spcPct val="100000"/>
                        </a:lnSpc>
                        <a:spcBef>
                          <a:spcPct val="20000"/>
                        </a:spcBef>
                        <a:spcAft>
                          <a:spcPct val="0"/>
                        </a:spcAft>
                        <a:buClr>
                          <a:srgbClr val="FFFF99"/>
                        </a:buClr>
                        <a:buSzTx/>
                        <a:buFontTx/>
                        <a:buNone/>
                        <a:tabLst/>
                      </a:pPr>
                      <a:endPar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endParaRP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r>
              <a:tr h="597408">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TO #21: Acquired </a:t>
                      </a:r>
                      <a:r>
                        <a:rPr kumimoji="0" lang="en-US" sz="1400" b="0" i="0" u="none" strike="noStrike" cap="none" normalizeH="0" baseline="0" dirty="0" err="1" smtClean="0">
                          <a:ln>
                            <a:noFill/>
                          </a:ln>
                          <a:solidFill>
                            <a:schemeClr val="tx1"/>
                          </a:solidFill>
                          <a:effectLst>
                            <a:outerShdw blurRad="38100" dist="38100" dir="2700000" algn="tl">
                              <a:srgbClr val="000000"/>
                            </a:outerShdw>
                          </a:effectLst>
                          <a:latin typeface="Arial Narrow" pitchFamily="34" charset="0"/>
                        </a:rPr>
                        <a:t>Rifamycin</a:t>
                      </a: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-Resistance </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NTSS based analysis. Medical record abstraction.</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Start-up (IRB approved). Teleconference  March 3</a:t>
                      </a:r>
                      <a:r>
                        <a:rPr kumimoji="0" lang="en-US" sz="1400" b="0" i="0" u="none" strike="noStrike" cap="none" normalizeH="0" baseline="30000" dirty="0" smtClean="0">
                          <a:ln>
                            <a:noFill/>
                          </a:ln>
                          <a:solidFill>
                            <a:schemeClr val="tx1"/>
                          </a:solidFill>
                          <a:effectLst>
                            <a:outerShdw blurRad="38100" dist="38100" dir="2700000" algn="tl">
                              <a:srgbClr val="000000"/>
                            </a:outerShdw>
                          </a:effectLst>
                          <a:latin typeface="Arial Narrow" pitchFamily="34" charset="0"/>
                        </a:rPr>
                        <a:t>rd</a:t>
                      </a: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 with CDC.</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r>
              <a:tr h="581025">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defRPr/>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TO #25: TB Mortality</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Determine incidence of TB-related deaths. Determine predictors of TB related deaths.</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Ongoing. Dr Singh reviewing abstracted data  and assigning TB relatedness along with State physicians.</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r>
              <a:tr h="581025">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defRPr/>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TO #28: MDR Cost 2005-2007</a:t>
                      </a:r>
                    </a:p>
                    <a:p>
                      <a:pPr marL="0" marR="0" lvl="0" indent="0" algn="l" defTabSz="914400" rtl="0" eaLnBrk="1" fontAlgn="base" latinLnBrk="0" hangingPunct="1">
                        <a:lnSpc>
                          <a:spcPct val="100000"/>
                        </a:lnSpc>
                        <a:spcBef>
                          <a:spcPct val="20000"/>
                        </a:spcBef>
                        <a:spcAft>
                          <a:spcPct val="0"/>
                        </a:spcAft>
                        <a:buClr>
                          <a:srgbClr val="FFFF99"/>
                        </a:buClr>
                        <a:buSzTx/>
                        <a:buFontTx/>
                        <a:buNone/>
                        <a:tabLst/>
                      </a:pPr>
                      <a:endPar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endParaRP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Hospital and clinic  chart reviews.</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Ongoing-PH Clinic chart reviews completed. Hospital reviews pending.</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r>
              <a:tr h="579438">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TO #29:ImprovingTB/LTBI Screening at HRSA clinics</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Assessment  of implementation of TB policies and practices.</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99"/>
                        </a:buClr>
                        <a:buSzTx/>
                        <a:buFontTx/>
                        <a:buNone/>
                        <a:tabLst/>
                        <a:defRPr/>
                      </a:pPr>
                      <a:r>
                        <a:rPr kumimoji="0" lang="en-US" sz="1400" b="0" i="0" u="none" strike="noStrike" cap="none" normalizeH="0" baseline="0" dirty="0" smtClean="0">
                          <a:ln>
                            <a:noFill/>
                          </a:ln>
                          <a:solidFill>
                            <a:schemeClr val="tx1"/>
                          </a:solidFill>
                          <a:effectLst>
                            <a:outerShdw blurRad="38100" dist="38100" dir="2700000" algn="tl">
                              <a:srgbClr val="000000"/>
                            </a:outerShdw>
                          </a:effectLst>
                          <a:latin typeface="Arial Narrow" pitchFamily="34" charset="0"/>
                        </a:rPr>
                        <a:t>Meeting with CDC, State and OAPP upcoming.</a:t>
                      </a:r>
                    </a:p>
                  </a:txBody>
                  <a:tcP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noFill/>
                  </a:tcPr>
                </a:tc>
              </a:tr>
            </a:tbl>
          </a:graphicData>
        </a:graphic>
      </p:graphicFrame>
      <p:sp>
        <p:nvSpPr>
          <p:cNvPr id="103426" name="Text Box 84"/>
          <p:cNvSpPr txBox="1">
            <a:spLocks noChangeArrowheads="1"/>
          </p:cNvSpPr>
          <p:nvPr/>
        </p:nvSpPr>
        <p:spPr bwMode="auto">
          <a:xfrm>
            <a:off x="533400" y="228600"/>
            <a:ext cx="8153400" cy="457200"/>
          </a:xfrm>
          <a:prstGeom prst="rect">
            <a:avLst/>
          </a:prstGeom>
          <a:noFill/>
          <a:ln w="9525">
            <a:noFill/>
            <a:miter lim="800000"/>
            <a:headEnd/>
            <a:tailEnd/>
          </a:ln>
        </p:spPr>
        <p:txBody>
          <a:bodyPr>
            <a:spAutoFit/>
          </a:bodyPr>
          <a:lstStyle/>
          <a:p>
            <a:pPr>
              <a:spcBef>
                <a:spcPct val="50000"/>
              </a:spcBef>
            </a:pPr>
            <a:endParaRPr lang="en-US" sz="2400" b="1">
              <a:solidFill>
                <a:srgbClr val="FFFFFF"/>
              </a:solidFill>
              <a:cs typeface="MS PGothic"/>
            </a:endParaRPr>
          </a:p>
        </p:txBody>
      </p:sp>
      <p:sp>
        <p:nvSpPr>
          <p:cNvPr id="103427" name="Text Box 86"/>
          <p:cNvSpPr txBox="1">
            <a:spLocks noChangeArrowheads="1"/>
          </p:cNvSpPr>
          <p:nvPr/>
        </p:nvSpPr>
        <p:spPr bwMode="auto">
          <a:xfrm>
            <a:off x="838200" y="152400"/>
            <a:ext cx="7315200" cy="457200"/>
          </a:xfrm>
          <a:prstGeom prst="rect">
            <a:avLst/>
          </a:prstGeom>
          <a:noFill/>
          <a:ln w="9525">
            <a:noFill/>
            <a:miter lim="800000"/>
            <a:headEnd/>
            <a:tailEnd/>
          </a:ln>
        </p:spPr>
        <p:txBody>
          <a:bodyPr>
            <a:spAutoFit/>
          </a:bodyPr>
          <a:lstStyle/>
          <a:p>
            <a:pPr>
              <a:spcBef>
                <a:spcPct val="50000"/>
              </a:spcBef>
            </a:pPr>
            <a:endParaRPr lang="en-US" sz="2400" b="1">
              <a:solidFill>
                <a:srgbClr val="FFFFFF"/>
              </a:solidFill>
              <a:cs typeface="MS PGothic"/>
            </a:endParaRPr>
          </a:p>
        </p:txBody>
      </p:sp>
      <p:sp>
        <p:nvSpPr>
          <p:cNvPr id="103428" name="Rectangle 87"/>
          <p:cNvSpPr>
            <a:spLocks noChangeArrowheads="1"/>
          </p:cNvSpPr>
          <p:nvPr/>
        </p:nvSpPr>
        <p:spPr bwMode="auto">
          <a:xfrm>
            <a:off x="228600" y="304800"/>
            <a:ext cx="8686800" cy="554038"/>
          </a:xfrm>
          <a:prstGeom prst="rect">
            <a:avLst/>
          </a:prstGeom>
          <a:noFill/>
          <a:ln w="9525">
            <a:noFill/>
            <a:miter lim="800000"/>
            <a:headEnd/>
            <a:tailEnd/>
          </a:ln>
        </p:spPr>
        <p:txBody>
          <a:bodyPr lIns="0" tIns="0" rIns="0" bIns="0">
            <a:spAutoFit/>
          </a:bodyPr>
          <a:lstStyle/>
          <a:p>
            <a:pPr algn="ctr" eaLnBrk="0" hangingPunct="0"/>
            <a:r>
              <a:rPr lang="en-US" sz="3600" b="1">
                <a:latin typeface="Garamond" pitchFamily="18" charset="0"/>
                <a:cs typeface="MS PGothic"/>
              </a:rPr>
              <a:t>TBESC Research: CDPH-L.A. TBC</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52400"/>
            <a:ext cx="8229600" cy="1143000"/>
          </a:xfrm>
        </p:spPr>
        <p:txBody>
          <a:bodyPr>
            <a:normAutofit fontScale="90000"/>
          </a:bodyPr>
          <a:lstStyle/>
          <a:p>
            <a:pPr>
              <a:defRPr/>
            </a:pPr>
            <a:r>
              <a:rPr lang="en-US" sz="4000" b="1" dirty="0" smtClean="0">
                <a:solidFill>
                  <a:schemeClr val="tx1"/>
                </a:solidFill>
              </a:rPr>
              <a:t>Internal Research Activities</a:t>
            </a:r>
            <a:br>
              <a:rPr lang="en-US" sz="4000" b="1" dirty="0" smtClean="0">
                <a:solidFill>
                  <a:schemeClr val="tx1"/>
                </a:solidFill>
              </a:rPr>
            </a:br>
            <a:r>
              <a:rPr lang="en-US" sz="4000" b="1" dirty="0" smtClean="0">
                <a:solidFill>
                  <a:schemeClr val="tx1"/>
                </a:solidFill>
              </a:rPr>
              <a:t>Data Analysis 2010 -- 2011</a:t>
            </a:r>
            <a:r>
              <a:rPr lang="en-US" sz="4000" b="1" dirty="0">
                <a:solidFill>
                  <a:schemeClr val="tx1"/>
                </a:solidFill>
              </a:rPr>
              <a:t/>
            </a:r>
            <a:br>
              <a:rPr lang="en-US" sz="4000" b="1" dirty="0">
                <a:solidFill>
                  <a:schemeClr val="tx1"/>
                </a:solidFill>
              </a:rPr>
            </a:br>
            <a:endParaRPr lang="en-US" sz="4000" b="1" dirty="0">
              <a:solidFill>
                <a:schemeClr val="tx1"/>
              </a:solidFill>
            </a:endParaRPr>
          </a:p>
        </p:txBody>
      </p:sp>
      <p:graphicFrame>
        <p:nvGraphicFramePr>
          <p:cNvPr id="6" name="Content Placeholder 5"/>
          <p:cNvGraphicFramePr>
            <a:graphicFrameLocks noGrp="1"/>
          </p:cNvGraphicFramePr>
          <p:nvPr>
            <p:ph idx="1"/>
          </p:nvPr>
        </p:nvGraphicFramePr>
        <p:xfrm>
          <a:off x="457200" y="1447800"/>
          <a:ext cx="8229600" cy="5090159"/>
        </p:xfrm>
        <a:graphic>
          <a:graphicData uri="http://schemas.openxmlformats.org/drawingml/2006/table">
            <a:tbl>
              <a:tblPr firstRow="1" lastRow="1">
                <a:tableStyleId>{5C22544A-7EE6-4342-B048-85BDC9FD1C3A}</a:tableStyleId>
              </a:tblPr>
              <a:tblGrid>
                <a:gridCol w="1371600"/>
                <a:gridCol w="1676400"/>
                <a:gridCol w="3124200"/>
                <a:gridCol w="2057400"/>
              </a:tblGrid>
              <a:tr h="914399">
                <a:tc>
                  <a:txBody>
                    <a:bodyPr/>
                    <a:lstStyle/>
                    <a:p>
                      <a:pPr algn="ctr"/>
                      <a:r>
                        <a:rPr lang="en-US" dirty="0" smtClean="0">
                          <a:solidFill>
                            <a:schemeClr val="tx2"/>
                          </a:solidFill>
                        </a:rPr>
                        <a:t>Title</a:t>
                      </a:r>
                      <a:endParaRPr lang="en-US" dirty="0">
                        <a:solidFill>
                          <a:schemeClr val="tx2"/>
                        </a:solidFill>
                      </a:endParaRPr>
                    </a:p>
                  </a:txBody>
                  <a:tcPr/>
                </a:tc>
                <a:tc>
                  <a:txBody>
                    <a:bodyPr/>
                    <a:lstStyle/>
                    <a:p>
                      <a:pPr algn="ctr"/>
                      <a:r>
                        <a:rPr lang="en-US" dirty="0" smtClean="0">
                          <a:solidFill>
                            <a:schemeClr val="tx2"/>
                          </a:solidFill>
                        </a:rPr>
                        <a:t>Staff</a:t>
                      </a:r>
                      <a:endParaRPr lang="en-US" dirty="0">
                        <a:solidFill>
                          <a:schemeClr val="tx2"/>
                        </a:solidFill>
                      </a:endParaRPr>
                    </a:p>
                  </a:txBody>
                  <a:tcPr/>
                </a:tc>
                <a:tc>
                  <a:txBody>
                    <a:bodyPr/>
                    <a:lstStyle/>
                    <a:p>
                      <a:pPr algn="ctr"/>
                      <a:r>
                        <a:rPr lang="en-US" sz="1800" dirty="0" smtClean="0">
                          <a:solidFill>
                            <a:schemeClr val="tx2"/>
                          </a:solidFill>
                        </a:rPr>
                        <a:t>Description</a:t>
                      </a:r>
                      <a:endParaRPr lang="en-US" sz="1800" dirty="0">
                        <a:solidFill>
                          <a:schemeClr val="tx2"/>
                        </a:solidFill>
                      </a:endParaRPr>
                    </a:p>
                  </a:txBody>
                  <a:tcPr/>
                </a:tc>
                <a:tc>
                  <a:txBody>
                    <a:bodyPr/>
                    <a:lstStyle/>
                    <a:p>
                      <a:pPr algn="ctr"/>
                      <a:r>
                        <a:rPr lang="en-US" dirty="0" smtClean="0">
                          <a:solidFill>
                            <a:schemeClr val="tx2"/>
                          </a:solidFill>
                        </a:rPr>
                        <a:t>Comments</a:t>
                      </a:r>
                      <a:endParaRPr lang="en-US" dirty="0">
                        <a:solidFill>
                          <a:schemeClr val="tx2"/>
                        </a:solidFill>
                      </a:endParaRPr>
                    </a:p>
                  </a:txBody>
                  <a:tcPr/>
                </a:tc>
              </a:tr>
              <a:tr h="914400">
                <a:tc>
                  <a:txBody>
                    <a:bodyPr/>
                    <a:lstStyle/>
                    <a:p>
                      <a:r>
                        <a:rPr lang="en-US" sz="1400" b="1" dirty="0" smtClean="0">
                          <a:solidFill>
                            <a:schemeClr val="tx2"/>
                          </a:solidFill>
                        </a:rPr>
                        <a:t>“Homeless</a:t>
                      </a:r>
                      <a:r>
                        <a:rPr lang="en-US" sz="1400" b="1" baseline="0" dirty="0" smtClean="0">
                          <a:solidFill>
                            <a:schemeClr val="tx2"/>
                          </a:solidFill>
                        </a:rPr>
                        <a:t> Cluster”</a:t>
                      </a:r>
                      <a:endParaRPr lang="en-US" sz="1400" b="1" dirty="0">
                        <a:solidFill>
                          <a:schemeClr val="tx2"/>
                        </a:solidFill>
                      </a:endParaRPr>
                    </a:p>
                  </a:txBody>
                  <a:tcPr/>
                </a:tc>
                <a:tc>
                  <a:txBody>
                    <a:bodyPr/>
                    <a:lstStyle/>
                    <a:p>
                      <a:r>
                        <a:rPr lang="en-US" sz="1400" b="1" dirty="0" err="1" smtClean="0">
                          <a:solidFill>
                            <a:schemeClr val="tx2"/>
                          </a:solidFill>
                        </a:rPr>
                        <a:t>Shameer</a:t>
                      </a:r>
                      <a:r>
                        <a:rPr lang="en-US" sz="1400" b="1" baseline="0" dirty="0" smtClean="0">
                          <a:solidFill>
                            <a:schemeClr val="tx2"/>
                          </a:solidFill>
                        </a:rPr>
                        <a:t> </a:t>
                      </a:r>
                      <a:r>
                        <a:rPr lang="en-US" sz="1400" b="1" baseline="0" dirty="0" err="1" smtClean="0">
                          <a:solidFill>
                            <a:schemeClr val="tx2"/>
                          </a:solidFill>
                        </a:rPr>
                        <a:t>Poonja</a:t>
                      </a:r>
                      <a:r>
                        <a:rPr lang="en-US" sz="1400" b="1" baseline="0" dirty="0" smtClean="0">
                          <a:solidFill>
                            <a:schemeClr val="tx2"/>
                          </a:solidFill>
                        </a:rPr>
                        <a:t>, PHA; </a:t>
                      </a:r>
                      <a:r>
                        <a:rPr lang="en-US" sz="1400" b="1" baseline="0" dirty="0" err="1" smtClean="0">
                          <a:solidFill>
                            <a:schemeClr val="tx2"/>
                          </a:solidFill>
                        </a:rPr>
                        <a:t>Giuli</a:t>
                      </a:r>
                      <a:r>
                        <a:rPr lang="en-US" sz="1400" b="1" baseline="0" dirty="0" smtClean="0">
                          <a:solidFill>
                            <a:schemeClr val="tx2"/>
                          </a:solidFill>
                        </a:rPr>
                        <a:t> </a:t>
                      </a:r>
                      <a:r>
                        <a:rPr lang="en-US" sz="1400" b="1" baseline="0" dirty="0" err="1" smtClean="0">
                          <a:solidFill>
                            <a:schemeClr val="tx2"/>
                          </a:solidFill>
                        </a:rPr>
                        <a:t>Zheng</a:t>
                      </a:r>
                      <a:r>
                        <a:rPr lang="en-US" sz="1400" b="1" baseline="0" dirty="0" smtClean="0">
                          <a:solidFill>
                            <a:schemeClr val="tx2"/>
                          </a:solidFill>
                        </a:rPr>
                        <a:t>, </a:t>
                      </a:r>
                      <a:r>
                        <a:rPr lang="en-US" sz="1400" b="1" baseline="0" dirty="0" err="1" smtClean="0">
                          <a:solidFill>
                            <a:schemeClr val="tx2"/>
                          </a:solidFill>
                        </a:rPr>
                        <a:t>Ph.D</a:t>
                      </a:r>
                      <a:r>
                        <a:rPr lang="en-US" sz="1400" b="1" baseline="0" dirty="0" smtClean="0">
                          <a:solidFill>
                            <a:schemeClr val="tx2"/>
                          </a:solidFill>
                        </a:rPr>
                        <a:t> (intern—UCLA MPH); Dr. Singh</a:t>
                      </a:r>
                      <a:endParaRPr lang="en-US" sz="1400" b="1" dirty="0">
                        <a:solidFill>
                          <a:schemeClr val="tx2"/>
                        </a:solidFill>
                      </a:endParaRPr>
                    </a:p>
                  </a:txBody>
                  <a:tcPr/>
                </a:tc>
                <a:tc>
                  <a:txBody>
                    <a:bodyPr/>
                    <a:lstStyle/>
                    <a:p>
                      <a:r>
                        <a:rPr lang="en-US" sz="1400" b="1" dirty="0" smtClean="0">
                          <a:solidFill>
                            <a:schemeClr val="tx2"/>
                          </a:solidFill>
                        </a:rPr>
                        <a:t>Data abstraction and analysis using medical records and genotypic data</a:t>
                      </a:r>
                      <a:r>
                        <a:rPr lang="en-US" sz="1400" b="1" baseline="0" dirty="0" smtClean="0">
                          <a:solidFill>
                            <a:schemeClr val="tx2"/>
                          </a:solidFill>
                        </a:rPr>
                        <a:t> to: 1) Evaluate ongoing practices; 2) Identify targeted interventions, and 3) Build community partnerships. </a:t>
                      </a:r>
                      <a:endParaRPr lang="en-US" sz="1400" b="1" dirty="0">
                        <a:solidFill>
                          <a:schemeClr val="tx2"/>
                        </a:solidFill>
                      </a:endParaRPr>
                    </a:p>
                  </a:txBody>
                  <a:tcPr/>
                </a:tc>
                <a:tc>
                  <a:txBody>
                    <a:bodyPr/>
                    <a:lstStyle/>
                    <a:p>
                      <a:r>
                        <a:rPr lang="en-US" sz="1400" b="1" dirty="0" smtClean="0">
                          <a:solidFill>
                            <a:schemeClr val="tx2"/>
                          </a:solidFill>
                        </a:rPr>
                        <a:t>Data shared with CHS at</a:t>
                      </a:r>
                      <a:r>
                        <a:rPr lang="en-US" sz="1400" b="1" baseline="0" dirty="0" smtClean="0">
                          <a:solidFill>
                            <a:schemeClr val="tx2"/>
                          </a:solidFill>
                        </a:rPr>
                        <a:t> First Friday TB Conference on 12/03/10. State TBCB presented info re: genotyping. Ongoing. </a:t>
                      </a:r>
                      <a:endParaRPr lang="en-US" sz="1400" b="1" dirty="0">
                        <a:solidFill>
                          <a:schemeClr val="tx2"/>
                        </a:solidFill>
                      </a:endParaRPr>
                    </a:p>
                  </a:txBody>
                  <a:tcPr/>
                </a:tc>
              </a:tr>
              <a:tr h="1219200">
                <a:tc>
                  <a:txBody>
                    <a:bodyPr/>
                    <a:lstStyle/>
                    <a:p>
                      <a:r>
                        <a:rPr lang="en-US" sz="1400" b="1" dirty="0" smtClean="0">
                          <a:solidFill>
                            <a:schemeClr val="tx2"/>
                          </a:solidFill>
                        </a:rPr>
                        <a:t>“B-Notification Data</a:t>
                      </a:r>
                      <a:r>
                        <a:rPr lang="en-US" sz="1400" b="1" baseline="0" dirty="0" smtClean="0">
                          <a:solidFill>
                            <a:schemeClr val="tx2"/>
                          </a:solidFill>
                        </a:rPr>
                        <a:t> </a:t>
                      </a:r>
                      <a:r>
                        <a:rPr lang="en-US" sz="1400" b="1" dirty="0" smtClean="0">
                          <a:solidFill>
                            <a:schemeClr val="tx2"/>
                          </a:solidFill>
                        </a:rPr>
                        <a:t>Analysis”</a:t>
                      </a:r>
                      <a:endParaRPr lang="en-US" sz="1400" b="1" dirty="0">
                        <a:solidFill>
                          <a:schemeClr val="tx2"/>
                        </a:solidFill>
                      </a:endParaRPr>
                    </a:p>
                  </a:txBody>
                  <a:tcPr/>
                </a:tc>
                <a:tc>
                  <a:txBody>
                    <a:bodyPr/>
                    <a:lstStyle/>
                    <a:p>
                      <a:r>
                        <a:rPr lang="en-US" sz="1400" b="1" dirty="0" err="1" smtClean="0">
                          <a:solidFill>
                            <a:schemeClr val="tx2"/>
                          </a:solidFill>
                        </a:rPr>
                        <a:t>Shameer</a:t>
                      </a:r>
                      <a:r>
                        <a:rPr lang="en-US" sz="1400" b="1" baseline="0" dirty="0" smtClean="0">
                          <a:solidFill>
                            <a:schemeClr val="tx2"/>
                          </a:solidFill>
                        </a:rPr>
                        <a:t> </a:t>
                      </a:r>
                      <a:r>
                        <a:rPr lang="en-US" sz="1400" b="1" baseline="0" dirty="0" err="1" smtClean="0">
                          <a:solidFill>
                            <a:schemeClr val="tx2"/>
                          </a:solidFill>
                        </a:rPr>
                        <a:t>Poonja</a:t>
                      </a:r>
                      <a:r>
                        <a:rPr lang="en-US" sz="1400" b="1" baseline="0" dirty="0" smtClean="0">
                          <a:solidFill>
                            <a:schemeClr val="tx2"/>
                          </a:solidFill>
                        </a:rPr>
                        <a:t>; Ting-Chang </a:t>
                      </a:r>
                      <a:r>
                        <a:rPr lang="en-US" sz="1400" b="1" baseline="0" dirty="0" err="1" smtClean="0">
                          <a:solidFill>
                            <a:schemeClr val="tx2"/>
                          </a:solidFill>
                        </a:rPr>
                        <a:t>Sheu</a:t>
                      </a:r>
                      <a:r>
                        <a:rPr lang="en-US" sz="1400" b="1" baseline="0" dirty="0" smtClean="0">
                          <a:solidFill>
                            <a:schemeClr val="tx2"/>
                          </a:solidFill>
                        </a:rPr>
                        <a:t> (intern– Pre-Med)</a:t>
                      </a:r>
                      <a:endParaRPr lang="en-US" sz="1400" b="1" dirty="0">
                        <a:solidFill>
                          <a:schemeClr val="tx2"/>
                        </a:solidFill>
                      </a:endParaRPr>
                    </a:p>
                  </a:txBody>
                  <a:tcPr/>
                </a:tc>
                <a:tc>
                  <a:txBody>
                    <a:bodyPr/>
                    <a:lstStyle/>
                    <a:p>
                      <a:r>
                        <a:rPr lang="en-US" sz="1400" b="1" dirty="0" smtClean="0">
                          <a:solidFill>
                            <a:schemeClr val="tx2"/>
                          </a:solidFill>
                        </a:rPr>
                        <a:t>SAS data analysis of B-Notification data: 1) For</a:t>
                      </a:r>
                      <a:r>
                        <a:rPr lang="en-US" sz="1400" b="1" baseline="0" dirty="0" smtClean="0">
                          <a:solidFill>
                            <a:schemeClr val="tx2"/>
                          </a:solidFill>
                        </a:rPr>
                        <a:t> review by TBC and CHS in order to improve timely and complete evaluation of immigrants</a:t>
                      </a:r>
                      <a:r>
                        <a:rPr lang="en-US" sz="1400" baseline="0" dirty="0" smtClean="0">
                          <a:solidFill>
                            <a:schemeClr val="tx2"/>
                          </a:solidFill>
                        </a:rPr>
                        <a:t>. </a:t>
                      </a:r>
                      <a:endParaRPr lang="en-US" sz="1400" dirty="0">
                        <a:solidFill>
                          <a:schemeClr val="tx2"/>
                        </a:solidFill>
                      </a:endParaRPr>
                    </a:p>
                  </a:txBody>
                  <a:tcPr/>
                </a:tc>
                <a:tc>
                  <a:txBody>
                    <a:bodyPr/>
                    <a:lstStyle/>
                    <a:p>
                      <a:r>
                        <a:rPr lang="en-US" sz="1400" b="1" dirty="0" smtClean="0">
                          <a:solidFill>
                            <a:schemeClr val="tx2"/>
                          </a:solidFill>
                        </a:rPr>
                        <a:t>Preliminary results</a:t>
                      </a:r>
                      <a:r>
                        <a:rPr lang="en-US" sz="1400" b="1" baseline="0" dirty="0" smtClean="0">
                          <a:solidFill>
                            <a:schemeClr val="tx2"/>
                          </a:solidFill>
                        </a:rPr>
                        <a:t> shared internally January, 2011. </a:t>
                      </a:r>
                      <a:r>
                        <a:rPr lang="en-US" sz="1400" b="1" dirty="0" smtClean="0">
                          <a:solidFill>
                            <a:schemeClr val="tx2"/>
                          </a:solidFill>
                        </a:rPr>
                        <a:t>Analysis</a:t>
                      </a:r>
                      <a:r>
                        <a:rPr lang="en-US" sz="1400" b="1" baseline="0" dirty="0" smtClean="0">
                          <a:solidFill>
                            <a:schemeClr val="tx2"/>
                          </a:solidFill>
                        </a:rPr>
                        <a:t> ongoing.</a:t>
                      </a:r>
                      <a:endParaRPr lang="en-US" sz="1400" b="1" dirty="0">
                        <a:solidFill>
                          <a:schemeClr val="tx2"/>
                        </a:solidFill>
                      </a:endParaRPr>
                    </a:p>
                  </a:txBody>
                  <a:tcPr/>
                </a:tc>
              </a:tr>
              <a:tr h="1371600">
                <a:tc>
                  <a:txBody>
                    <a:bodyPr/>
                    <a:lstStyle/>
                    <a:p>
                      <a:r>
                        <a:rPr lang="en-US" sz="1400" dirty="0" smtClean="0">
                          <a:solidFill>
                            <a:schemeClr val="tx2"/>
                          </a:solidFill>
                        </a:rPr>
                        <a:t>“School Mandate: Acquired Risk of Infection”</a:t>
                      </a:r>
                      <a:endParaRPr lang="en-US" sz="1400" dirty="0">
                        <a:solidFill>
                          <a:schemeClr val="tx2"/>
                        </a:solidFill>
                      </a:endParaRPr>
                    </a:p>
                  </a:txBody>
                  <a:tcPr/>
                </a:tc>
                <a:tc>
                  <a:txBody>
                    <a:bodyPr/>
                    <a:lstStyle/>
                    <a:p>
                      <a:r>
                        <a:rPr lang="en-US" sz="1400" dirty="0" err="1" smtClean="0">
                          <a:solidFill>
                            <a:schemeClr val="tx2"/>
                          </a:solidFill>
                        </a:rPr>
                        <a:t>Yuwen</a:t>
                      </a:r>
                      <a:r>
                        <a:rPr lang="en-US" sz="1400" dirty="0" smtClean="0">
                          <a:solidFill>
                            <a:schemeClr val="tx2"/>
                          </a:solidFill>
                        </a:rPr>
                        <a:t> </a:t>
                      </a:r>
                      <a:r>
                        <a:rPr lang="en-US" sz="1400" dirty="0" err="1" smtClean="0">
                          <a:solidFill>
                            <a:schemeClr val="tx2"/>
                          </a:solidFill>
                        </a:rPr>
                        <a:t>Yue</a:t>
                      </a:r>
                      <a:r>
                        <a:rPr lang="en-US" sz="1400" dirty="0" smtClean="0">
                          <a:solidFill>
                            <a:schemeClr val="tx2"/>
                          </a:solidFill>
                        </a:rPr>
                        <a:t>, Epidemiology</a:t>
                      </a:r>
                      <a:r>
                        <a:rPr lang="en-US" sz="1400" baseline="0" dirty="0" smtClean="0">
                          <a:solidFill>
                            <a:schemeClr val="tx2"/>
                          </a:solidFill>
                        </a:rPr>
                        <a:t> Analyst</a:t>
                      </a:r>
                      <a:r>
                        <a:rPr lang="en-US" sz="1400" dirty="0" smtClean="0">
                          <a:solidFill>
                            <a:schemeClr val="tx2"/>
                          </a:solidFill>
                        </a:rPr>
                        <a:t>; Dr. Singh</a:t>
                      </a:r>
                      <a:endParaRPr lang="en-US" sz="1400" dirty="0">
                        <a:solidFill>
                          <a:schemeClr val="tx2"/>
                        </a:solidFill>
                      </a:endParaRPr>
                    </a:p>
                  </a:txBody>
                  <a:tcPr/>
                </a:tc>
                <a:tc>
                  <a:txBody>
                    <a:bodyPr/>
                    <a:lstStyle/>
                    <a:p>
                      <a:r>
                        <a:rPr lang="en-US" sz="1400" dirty="0" smtClean="0">
                          <a:solidFill>
                            <a:schemeClr val="tx2"/>
                          </a:solidFill>
                        </a:rPr>
                        <a:t>What is the value of our vast store of School Mandate data?</a:t>
                      </a:r>
                      <a:r>
                        <a:rPr lang="en-US" sz="1400" baseline="0" dirty="0" smtClean="0">
                          <a:solidFill>
                            <a:schemeClr val="tx2"/>
                          </a:solidFill>
                        </a:rPr>
                        <a:t> 1) How do we interpret acquired risk of infection calculated from this data?  2) Can we estimate baseline LTBI rates in LAC?  3) What does the data tell us about transmission of TB in LAC? </a:t>
                      </a:r>
                      <a:endParaRPr lang="en-US" sz="1400" dirty="0">
                        <a:solidFill>
                          <a:schemeClr val="tx2"/>
                        </a:solidFill>
                      </a:endParaRPr>
                    </a:p>
                  </a:txBody>
                  <a:tcPr/>
                </a:tc>
                <a:tc>
                  <a:txBody>
                    <a:bodyPr/>
                    <a:lstStyle/>
                    <a:p>
                      <a:r>
                        <a:rPr lang="en-US" sz="1400" dirty="0" smtClean="0">
                          <a:solidFill>
                            <a:schemeClr val="tx2"/>
                          </a:solidFill>
                        </a:rPr>
                        <a:t>Dr. Lisa</a:t>
                      </a:r>
                      <a:r>
                        <a:rPr lang="en-US" sz="1400" baseline="0" dirty="0" smtClean="0">
                          <a:solidFill>
                            <a:schemeClr val="tx2"/>
                          </a:solidFill>
                        </a:rPr>
                        <a:t> </a:t>
                      </a:r>
                      <a:r>
                        <a:rPr lang="en-US" sz="1400" baseline="0" dirty="0" err="1" smtClean="0">
                          <a:solidFill>
                            <a:schemeClr val="tx2"/>
                          </a:solidFill>
                        </a:rPr>
                        <a:t>Pascopella</a:t>
                      </a:r>
                      <a:r>
                        <a:rPr lang="en-US" sz="1400" baseline="0" dirty="0" smtClean="0">
                          <a:solidFill>
                            <a:schemeClr val="tx2"/>
                          </a:solidFill>
                        </a:rPr>
                        <a:t> (State Epidemiologist) will begin collaborating with staff – teleconference 3/03/11. </a:t>
                      </a:r>
                      <a:endParaRPr lang="en-US" sz="1400" dirty="0">
                        <a:solidFill>
                          <a:schemeClr val="tx2"/>
                        </a:solidFill>
                      </a:endParaRPr>
                    </a:p>
                  </a:txBody>
                  <a:tcPr/>
                </a:tc>
              </a:tr>
            </a:tbl>
          </a:graphicData>
        </a:graphic>
      </p:graphicFrame>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10199"/>
        </a:dk1>
        <a:lt1>
          <a:srgbClr val="FFFF00"/>
        </a:lt1>
        <a:dk2>
          <a:srgbClr val="000099"/>
        </a:dk2>
        <a:lt2>
          <a:srgbClr val="FFFF00"/>
        </a:lt2>
        <a:accent1>
          <a:srgbClr val="33CCCC"/>
        </a:accent1>
        <a:accent2>
          <a:srgbClr val="00C600"/>
        </a:accent2>
        <a:accent3>
          <a:srgbClr val="AAAACA"/>
        </a:accent3>
        <a:accent4>
          <a:srgbClr val="DADA00"/>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Presentation">
  <a:themeElements>
    <a:clrScheme name="1_Blank Presentation 13">
      <a:dk1>
        <a:srgbClr val="808080"/>
      </a:dk1>
      <a:lt1>
        <a:srgbClr val="FFFFFF"/>
      </a:lt1>
      <a:dk2>
        <a:srgbClr val="000099"/>
      </a:dk2>
      <a:lt2>
        <a:srgbClr val="000000"/>
      </a:lt2>
      <a:accent1>
        <a:srgbClr val="BBE0E3"/>
      </a:accent1>
      <a:accent2>
        <a:srgbClr val="333399"/>
      </a:accent2>
      <a:accent3>
        <a:srgbClr val="AAAACA"/>
      </a:accent3>
      <a:accent4>
        <a:srgbClr val="DADADA"/>
      </a:accent4>
      <a:accent5>
        <a:srgbClr val="DAEDEF"/>
      </a:accent5>
      <a:accent6>
        <a:srgbClr val="2D2D8A"/>
      </a:accent6>
      <a:hlink>
        <a:srgbClr val="009999"/>
      </a:hlink>
      <a:folHlink>
        <a:srgbClr val="99CC00"/>
      </a:folHlink>
    </a:clrScheme>
    <a:fontScheme name="1_Blank Presentation">
      <a:majorFont>
        <a:latin typeface="Times"/>
        <a:ea typeface="MS PGothic"/>
        <a:cs typeface=""/>
      </a:majorFont>
      <a:minorFont>
        <a:latin typeface="Times"/>
        <a:ea typeface="MS PGothi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1_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Blank Presentation 13">
        <a:dk1>
          <a:srgbClr val="808080"/>
        </a:dk1>
        <a:lt1>
          <a:srgbClr val="FFFFFF"/>
        </a:lt1>
        <a:dk2>
          <a:srgbClr val="000099"/>
        </a:dk2>
        <a:lt2>
          <a:srgbClr val="000000"/>
        </a:lt2>
        <a:accent1>
          <a:srgbClr val="BBE0E3"/>
        </a:accent1>
        <a:accent2>
          <a:srgbClr val="333399"/>
        </a:accent2>
        <a:accent3>
          <a:srgbClr val="AAAACA"/>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5861</TotalTime>
  <Words>416</Words>
  <Application>Microsoft Office PowerPoint</Application>
  <PresentationFormat>On-screen Show (4:3)</PresentationFormat>
  <Paragraphs>43</Paragraphs>
  <Slides>2</Slides>
  <Notes>1</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Default Design</vt:lpstr>
      <vt:lpstr>1_Blank Presentation</vt:lpstr>
      <vt:lpstr>Slide 1</vt:lpstr>
      <vt:lpstr>Internal Research Activities Data Analysis 2010 -- 2011 </vt:lpstr>
    </vt:vector>
  </TitlesOfParts>
  <Company>LACounty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ANNUAL TUBERCULOSIS EPIDEMIOLOGY UPDATE Los Angeles County, 2005</dc:title>
  <dc:creator>jyumul</dc:creator>
  <cp:lastModifiedBy>cbagchi</cp:lastModifiedBy>
  <cp:revision>564</cp:revision>
  <dcterms:created xsi:type="dcterms:W3CDTF">2006-04-21T22:58:11Z</dcterms:created>
  <dcterms:modified xsi:type="dcterms:W3CDTF">2011-03-04T19:02:21Z</dcterms:modified>
</cp:coreProperties>
</file>