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2" autoAdjust="0"/>
    <p:restoredTop sz="58754" autoAdjust="0"/>
  </p:normalViewPr>
  <p:slideViewPr>
    <p:cSldViewPr snapToGrid="0">
      <p:cViewPr varScale="1">
        <p:scale>
          <a:sx n="53" d="100"/>
          <a:sy n="53" d="100"/>
        </p:scale>
        <p:origin x="26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8D31388-4912-4E70-9A5E-86C6B13A92BA}" type="datetimeFigureOut">
              <a:rPr lang="en-US" smtClean="0"/>
              <a:t>10/20/2017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CA2BB90-2127-4770-B429-67A9EB670AED}" type="slidenum">
              <a:rPr lang="en-US" smtClean="0"/>
              <a:t>‹#›</a:t>
            </a:fld>
            <a:endParaRPr lang="en-US"/>
          </a:p>
        </p:txBody>
      </p:sp>
    </p:spTree>
    <p:extLst>
      <p:ext uri="{BB962C8B-B14F-4D97-AF65-F5344CB8AC3E}">
        <p14:creationId xmlns:p14="http://schemas.microsoft.com/office/powerpoint/2010/main" val="3129565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presentation is intended to provide a general overview of the epidemiology of Human Immunodeficiency Virus (HIV) Disease in Los Angeles County (LAC).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Data are provided by the Division of HIV and STD Programs (DHSP) located at 600 South Commonwealth Avenue, Suite 1220, Los Angeles, CA 90005.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Notes are provided for each slide, intending to provide a clear interpretation of the data presented on the slides.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Please note that data for years 2015 through 2016 are provisional due to reporting delays.</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If you need additional data, please complete our online data request form available on our website at http://publichealth.lacounty.gov/dhsp/DataRequest.htm</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0</a:t>
            </a:fld>
            <a:endParaRPr lang="en-US"/>
          </a:p>
        </p:txBody>
      </p:sp>
    </p:spTree>
    <p:extLst>
      <p:ext uri="{BB962C8B-B14F-4D97-AF65-F5344CB8AC3E}">
        <p14:creationId xmlns:p14="http://schemas.microsoft.com/office/powerpoint/2010/main" val="2263908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43">
              <a:spcBef>
                <a:spcPct val="0"/>
              </a:spcBef>
            </a:pPr>
            <a:r>
              <a:rPr lang="en-US" altLang="zh-TW" b="0" dirty="0">
                <a:latin typeface="Arial" panose="020B0604020202020204" pitchFamily="34" charset="0"/>
                <a:cs typeface="Arial" panose="020B0604020202020204" pitchFamily="34" charset="0"/>
              </a:rPr>
              <a:t>This graph shows the median age at death among those with diagnosed HIV infection,</a:t>
            </a:r>
            <a:r>
              <a:rPr lang="en-US" altLang="zh-TW" b="0" baseline="0" dirty="0">
                <a:latin typeface="Arial" panose="020B0604020202020204" pitchFamily="34" charset="0"/>
                <a:cs typeface="Arial" panose="020B0604020202020204" pitchFamily="34" charset="0"/>
              </a:rPr>
              <a:t> by year in Los Angeles County from 1990 through 2014.</a:t>
            </a:r>
          </a:p>
          <a:p>
            <a:pPr defTabSz="915843">
              <a:spcBef>
                <a:spcPct val="0"/>
              </a:spcBef>
            </a:pPr>
            <a:endParaRPr lang="en-US" altLang="zh-TW" b="0" dirty="0">
              <a:latin typeface="Arial" panose="020B0604020202020204" pitchFamily="34" charset="0"/>
              <a:cs typeface="Arial" panose="020B0604020202020204" pitchFamily="34" charset="0"/>
            </a:endParaRPr>
          </a:p>
          <a:p>
            <a:pPr defTabSz="898767">
              <a:spcBef>
                <a:spcPct val="0"/>
              </a:spcBef>
            </a:pPr>
            <a:r>
              <a:rPr lang="en-US" altLang="zh-TW" b="0" dirty="0">
                <a:latin typeface="Arial" panose="020B0604020202020204" pitchFamily="34" charset="0"/>
                <a:cs typeface="Arial" panose="020B0604020202020204" pitchFamily="34" charset="0"/>
              </a:rPr>
              <a:t>The median age at death increased almost linearly from 38 years in 1990 to 53 years in 2014. The median age at death among those with diagnosed HIV infection varied little by racial/ethnic group.</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11</a:t>
            </a:fld>
            <a:endParaRPr lang="en-US"/>
          </a:p>
        </p:txBody>
      </p:sp>
    </p:spTree>
    <p:extLst>
      <p:ext uri="{BB962C8B-B14F-4D97-AF65-F5344CB8AC3E}">
        <p14:creationId xmlns:p14="http://schemas.microsoft.com/office/powerpoint/2010/main" val="1660962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slide shows the age distribution of new HIV diagnoses in Los Angeles County in 2015, reported as of December 31, 2016. </a:t>
            </a:r>
          </a:p>
          <a:p>
            <a:endParaRPr lang="en-US" altLang="zh-TW" b="0" baseline="0" dirty="0">
              <a:solidFill>
                <a:schemeClr val="tx1"/>
              </a:solidFill>
              <a:latin typeface="Arial" panose="020B0604020202020204" pitchFamily="34" charset="0"/>
              <a:cs typeface="Arial" panose="020B0604020202020204" pitchFamily="34" charset="0"/>
            </a:endParaRPr>
          </a:p>
          <a:p>
            <a:r>
              <a:rPr lang="en-US" altLang="zh-TW" b="0" baseline="0" dirty="0">
                <a:solidFill>
                  <a:schemeClr val="tx1"/>
                </a:solidFill>
                <a:latin typeface="Arial" panose="020B0604020202020204" pitchFamily="34" charset="0"/>
                <a:cs typeface="Arial" panose="020B0604020202020204" pitchFamily="34" charset="0"/>
              </a:rPr>
              <a:t>There were 1,952 persons diagnosed with HIV infection in the year 2015.  Most (65%) cases of HIV were diagnosed among persons 20-39 years of age, followed by persons 40-49 years of age (18%), and 13% among</a:t>
            </a:r>
            <a:r>
              <a:rPr lang="en-US" altLang="zh-TW" b="0" strike="sngStrike" baseline="0" dirty="0">
                <a:solidFill>
                  <a:schemeClr val="tx1"/>
                </a:solidFill>
                <a:latin typeface="Arial" panose="020B0604020202020204" pitchFamily="34" charset="0"/>
                <a:cs typeface="Arial" panose="020B0604020202020204" pitchFamily="34" charset="0"/>
              </a:rPr>
              <a:t> </a:t>
            </a:r>
            <a:r>
              <a:rPr lang="en-US" altLang="zh-TW" b="0" baseline="0" dirty="0">
                <a:solidFill>
                  <a:schemeClr val="tx1"/>
                </a:solidFill>
                <a:latin typeface="Arial" panose="020B0604020202020204" pitchFamily="34" charset="0"/>
                <a:cs typeface="Arial" panose="020B0604020202020204" pitchFamily="34" charset="0"/>
              </a:rPr>
              <a:t>persons 50 years or older.   Youth, age 13-19 years, represented only 3% of new diagnoses in 2015.  L</a:t>
            </a:r>
            <a:r>
              <a:rPr lang="en-US" altLang="zh-TW" b="0" dirty="0">
                <a:solidFill>
                  <a:schemeClr val="tx1"/>
                </a:solidFill>
                <a:latin typeface="Arial" panose="020B0604020202020204" pitchFamily="34" charset="0"/>
                <a:cs typeface="Arial" panose="020B0604020202020204" pitchFamily="34" charset="0"/>
              </a:rPr>
              <a:t>ess than one</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percent were diagnosed with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before age 13 (pediatric HIV infection cases).</a:t>
            </a:r>
            <a:endParaRPr lang="en-US" altLang="zh-TW" b="0" baseline="0" dirty="0">
              <a:solidFill>
                <a:schemeClr val="tx1"/>
              </a:solidFill>
              <a:latin typeface="Arial" panose="020B0604020202020204" pitchFamily="34" charset="0"/>
              <a:cs typeface="Arial" panose="020B0604020202020204" pitchFamily="34" charset="0"/>
            </a:endParaRPr>
          </a:p>
          <a:p>
            <a:endParaRPr lang="en-US" altLang="zh-TW" b="0" baseline="0" dirty="0">
              <a:solidFill>
                <a:schemeClr val="tx1"/>
              </a:solidFill>
              <a:latin typeface="Arial" panose="020B0604020202020204" pitchFamily="34" charset="0"/>
              <a:cs typeface="Arial" panose="020B0604020202020204" pitchFamily="34" charset="0"/>
            </a:endParaRPr>
          </a:p>
          <a:p>
            <a:pPr defTabSz="457153">
              <a:defRPr/>
            </a:pPr>
            <a:r>
              <a:rPr lang="en-US" altLang="zh-TW" b="0" baseline="0" dirty="0">
                <a:solidFill>
                  <a:schemeClr val="tx1"/>
                </a:solidFill>
                <a:latin typeface="Arial" panose="020B0604020202020204" pitchFamily="34" charset="0"/>
                <a:cs typeface="Arial" panose="020B0604020202020204" pitchFamily="34" charset="0"/>
              </a:rPr>
              <a:t>Data include persons with a diagnosis of HIV infection regardless of stage of disease at diagnosis.  </a:t>
            </a:r>
            <a:r>
              <a:rPr lang="en-US" altLang="zh-TW" b="0" dirty="0">
                <a:solidFill>
                  <a:schemeClr val="tx1"/>
                </a:solidFill>
                <a:latin typeface="Arial" panose="020B0604020202020204" pitchFamily="34" charset="0"/>
                <a:cs typeface="Arial" panose="020B0604020202020204" pitchFamily="34" charset="0"/>
              </a:rPr>
              <a:t>Data are provisional due</a:t>
            </a:r>
            <a:r>
              <a:rPr lang="en-US" altLang="zh-TW" b="0" baseline="0" dirty="0">
                <a:solidFill>
                  <a:schemeClr val="tx1"/>
                </a:solidFill>
                <a:latin typeface="Arial" panose="020B0604020202020204" pitchFamily="34" charset="0"/>
                <a:cs typeface="Arial" panose="020B0604020202020204" pitchFamily="34" charset="0"/>
              </a:rPr>
              <a:t>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13</a:t>
            </a:fld>
            <a:endParaRPr lang="en-US"/>
          </a:p>
        </p:txBody>
      </p:sp>
    </p:spTree>
    <p:extLst>
      <p:ext uri="{BB962C8B-B14F-4D97-AF65-F5344CB8AC3E}">
        <p14:creationId xmlns:p14="http://schemas.microsoft.com/office/powerpoint/2010/main" val="1081204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slide shows the rates</a:t>
            </a:r>
            <a:r>
              <a:rPr lang="en-US" altLang="zh-TW" b="0" baseline="0" dirty="0">
                <a:solidFill>
                  <a:schemeClr val="tx1"/>
                </a:solidFill>
                <a:latin typeface="Arial" panose="020B0604020202020204" pitchFamily="34" charset="0"/>
                <a:cs typeface="Arial" panose="020B0604020202020204" pitchFamily="34" charset="0"/>
              </a:rPr>
              <a:t> (per 100,000 population) of diagnoses of HIV infection by age group</a:t>
            </a:r>
            <a:r>
              <a:rPr lang="en-US" altLang="zh-TW" b="0" dirty="0">
                <a:solidFill>
                  <a:schemeClr val="tx1"/>
                </a:solidFill>
                <a:latin typeface="Arial" panose="020B0604020202020204" pitchFamily="34" charset="0"/>
                <a:cs typeface="Arial" panose="020B0604020202020204" pitchFamily="34" charset="0"/>
              </a:rPr>
              <a:t> among males in Los Angeles County from 2006 through 2015, reported as of December 31, 2016.</a:t>
            </a:r>
          </a:p>
          <a:p>
            <a:endParaRPr lang="en-US" altLang="zh-TW" b="0" baseline="0" dirty="0">
              <a:solidFill>
                <a:schemeClr val="tx1"/>
              </a:solidFill>
              <a:latin typeface="Arial" panose="020B0604020202020204" pitchFamily="34" charset="0"/>
              <a:cs typeface="Arial" panose="020B0604020202020204" pitchFamily="34" charset="0"/>
            </a:endParaRPr>
          </a:p>
          <a:p>
            <a:r>
              <a:rPr lang="en-US" altLang="zh-TW" b="0" baseline="0" dirty="0">
                <a:solidFill>
                  <a:schemeClr val="tx1"/>
                </a:solidFill>
                <a:latin typeface="Arial" panose="020B0604020202020204" pitchFamily="34" charset="0"/>
                <a:cs typeface="Arial" panose="020B0604020202020204" pitchFamily="34" charset="0"/>
              </a:rPr>
              <a:t>Males aged 20-49 years accounted for the highest rates of diagnoses of HIV infection each year; whereas males aged &lt;13, 13-19 and 60 years and older accounted for the lowest rates of diagnoses of HIV infection each year.</a:t>
            </a:r>
          </a:p>
          <a:p>
            <a:endParaRPr lang="en-US" b="0" baseline="0" dirty="0">
              <a:solidFill>
                <a:schemeClr val="tx1"/>
              </a:solidFill>
              <a:latin typeface="Arial" panose="020B0604020202020204" pitchFamily="34" charset="0"/>
              <a:cs typeface="Arial" panose="020B0604020202020204" pitchFamily="34" charset="0"/>
            </a:endParaRPr>
          </a:p>
          <a:p>
            <a:pPr defTabSz="457153">
              <a:defRPr/>
            </a:pPr>
            <a:r>
              <a:rPr lang="en-US" strike="noStrike" baseline="0" dirty="0">
                <a:solidFill>
                  <a:schemeClr val="tx1"/>
                </a:solidFill>
                <a:latin typeface="Arial" panose="020B0604020202020204" pitchFamily="34" charset="0"/>
                <a:cs typeface="Arial" panose="020B0604020202020204" pitchFamily="34" charset="0"/>
              </a:rPr>
              <a:t>While the rates of diagnoses of HIV infection decreased from 2006 through 2013 in the 30-59 age groups, the 20-29 age group showed a slight increase in rates fluctuations in the same time period.  The rates for these three age groups increased in 2014</a:t>
            </a:r>
            <a:r>
              <a:rPr lang="en-US" b="1" strike="noStrike" baseline="0" dirty="0">
                <a:solidFill>
                  <a:schemeClr val="tx1"/>
                </a:solidFill>
                <a:latin typeface="Arial" panose="020B0604020202020204" pitchFamily="34" charset="0"/>
                <a:cs typeface="Arial" panose="020B0604020202020204" pitchFamily="34" charset="0"/>
              </a:rPr>
              <a:t>.  </a:t>
            </a:r>
            <a:r>
              <a:rPr lang="en-US" b="0" strike="noStrike" baseline="0" dirty="0">
                <a:solidFill>
                  <a:schemeClr val="tx1"/>
                </a:solidFill>
                <a:latin typeface="Arial" panose="020B0604020202020204" pitchFamily="34" charset="0"/>
                <a:cs typeface="Arial" panose="020B0604020202020204" pitchFamily="34" charset="0"/>
              </a:rPr>
              <a:t>During the same time period, &lt;13, 13-19, and 60 and older age groups remained relatively stable. </a:t>
            </a:r>
          </a:p>
          <a:p>
            <a:pPr defTabSz="456468">
              <a:defRPr/>
            </a:pPr>
            <a:endParaRPr lang="en-US" b="0" baseline="0" dirty="0">
              <a:solidFill>
                <a:schemeClr val="tx1"/>
              </a:solidFill>
              <a:latin typeface="Arial" panose="020B0604020202020204" pitchFamily="34" charset="0"/>
              <a:cs typeface="Arial" panose="020B0604020202020204" pitchFamily="34" charset="0"/>
            </a:endParaRPr>
          </a:p>
          <a:p>
            <a:pPr defTabSz="457153">
              <a:defRPr/>
            </a:pPr>
            <a:r>
              <a:rPr lang="en-US" b="0" baseline="0" dirty="0">
                <a:solidFill>
                  <a:schemeClr val="tx1"/>
                </a:solidFill>
                <a:latin typeface="Arial" panose="020B0604020202020204" pitchFamily="34" charset="0"/>
                <a:cs typeface="Arial" panose="020B0604020202020204" pitchFamily="34" charset="0"/>
              </a:rPr>
              <a:t>Data includes males with a diagnosis of HIV infection regardless of stage of disease at diagnosis.  </a:t>
            </a:r>
            <a:r>
              <a:rPr lang="en-US" altLang="zh-TW" b="0" dirty="0">
                <a:solidFill>
                  <a:schemeClr val="tx1"/>
                </a:solidFill>
                <a:latin typeface="Arial" panose="020B0604020202020204" pitchFamily="34" charset="0"/>
                <a:cs typeface="Arial" panose="020B0604020202020204" pitchFamily="34" charset="0"/>
              </a:rPr>
              <a:t>Data are provisional for the year</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2015 due</a:t>
            </a:r>
            <a:r>
              <a:rPr lang="en-US" altLang="zh-TW" b="0" baseline="0" dirty="0">
                <a:solidFill>
                  <a:schemeClr val="tx1"/>
                </a:solidFill>
                <a:latin typeface="Arial" panose="020B0604020202020204" pitchFamily="34" charset="0"/>
                <a:cs typeface="Arial" panose="020B0604020202020204" pitchFamily="34" charset="0"/>
              </a:rPr>
              <a:t>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14</a:t>
            </a:fld>
            <a:endParaRPr lang="en-US"/>
          </a:p>
        </p:txBody>
      </p:sp>
    </p:spTree>
    <p:extLst>
      <p:ext uri="{BB962C8B-B14F-4D97-AF65-F5344CB8AC3E}">
        <p14:creationId xmlns:p14="http://schemas.microsoft.com/office/powerpoint/2010/main" val="1127150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slide shows the rates</a:t>
            </a:r>
            <a:r>
              <a:rPr lang="en-US" altLang="zh-TW" b="0" baseline="0" dirty="0">
                <a:solidFill>
                  <a:schemeClr val="tx1"/>
                </a:solidFill>
                <a:latin typeface="Arial" panose="020B0604020202020204" pitchFamily="34" charset="0"/>
                <a:cs typeface="Arial" panose="020B0604020202020204" pitchFamily="34" charset="0"/>
              </a:rPr>
              <a:t> (per 100,000 population) of diagnoses of HIV infection by age group</a:t>
            </a:r>
            <a:r>
              <a:rPr lang="en-US" altLang="zh-TW" b="0" dirty="0">
                <a:solidFill>
                  <a:schemeClr val="tx1"/>
                </a:solidFill>
                <a:latin typeface="Arial" panose="020B0604020202020204" pitchFamily="34" charset="0"/>
                <a:cs typeface="Arial" panose="020B0604020202020204" pitchFamily="34" charset="0"/>
              </a:rPr>
              <a:t> among females in Los Angeles County from 2006 through 2015, reported as of December 31, 2016.</a:t>
            </a:r>
          </a:p>
          <a:p>
            <a:endParaRPr lang="en-US" altLang="zh-TW" b="0" baseline="0" dirty="0">
              <a:solidFill>
                <a:schemeClr val="tx1"/>
              </a:solidFill>
              <a:latin typeface="Arial" panose="020B0604020202020204" pitchFamily="34" charset="0"/>
              <a:cs typeface="Arial" panose="020B0604020202020204" pitchFamily="34" charset="0"/>
            </a:endParaRPr>
          </a:p>
          <a:p>
            <a:pPr defTabSz="456468">
              <a:defRPr/>
            </a:pPr>
            <a:r>
              <a:rPr lang="en-US" b="0" baseline="0" dirty="0">
                <a:solidFill>
                  <a:schemeClr val="tx1"/>
                </a:solidFill>
                <a:latin typeface="Arial" panose="020B0604020202020204" pitchFamily="34" charset="0"/>
                <a:cs typeface="Arial" panose="020B0604020202020204" pitchFamily="34" charset="0"/>
              </a:rPr>
              <a:t>On average, rates of HIV diagnoses among females decreased from 2006 through 2011, and remained relatively stable since 2012.</a:t>
            </a:r>
            <a:r>
              <a:rPr lang="en-US" altLang="zh-TW" b="0" baseline="0" dirty="0">
                <a:solidFill>
                  <a:schemeClr val="tx1"/>
                </a:solidFill>
                <a:latin typeface="Arial" panose="020B0604020202020204" pitchFamily="34" charset="0"/>
                <a:cs typeface="Arial" panose="020B0604020202020204" pitchFamily="34" charset="0"/>
              </a:rPr>
              <a:t> </a:t>
            </a:r>
          </a:p>
          <a:p>
            <a:pPr defTabSz="456468">
              <a:defRPr/>
            </a:pPr>
            <a:endParaRPr lang="en-US" altLang="zh-TW" b="0" baseline="0" dirty="0">
              <a:solidFill>
                <a:schemeClr val="tx1"/>
              </a:solidFill>
              <a:latin typeface="Arial" panose="020B0604020202020204" pitchFamily="34" charset="0"/>
              <a:cs typeface="Arial" panose="020B0604020202020204" pitchFamily="34" charset="0"/>
            </a:endParaRPr>
          </a:p>
          <a:p>
            <a:pPr defTabSz="456468">
              <a:defRPr/>
            </a:pPr>
            <a:r>
              <a:rPr lang="en-US" altLang="zh-TW" b="0" baseline="0" dirty="0">
                <a:solidFill>
                  <a:schemeClr val="tx1"/>
                </a:solidFill>
                <a:latin typeface="Arial" panose="020B0604020202020204" pitchFamily="34" charset="0"/>
                <a:cs typeface="Arial" panose="020B0604020202020204" pitchFamily="34" charset="0"/>
              </a:rPr>
              <a:t>Females aged 20-59 years accounted for higher than average HIV diagnoses rates </a:t>
            </a:r>
            <a:r>
              <a:rPr lang="en-US" altLang="zh-TW" b="0" strike="noStrike" baseline="0" dirty="0">
                <a:solidFill>
                  <a:schemeClr val="tx1"/>
                </a:solidFill>
                <a:latin typeface="Arial" panose="020B0604020202020204" pitchFamily="34" charset="0"/>
                <a:cs typeface="Arial" panose="020B0604020202020204" pitchFamily="34" charset="0"/>
              </a:rPr>
              <a:t>each year</a:t>
            </a:r>
            <a:r>
              <a:rPr lang="en-US" altLang="zh-TW" b="0" baseline="0" dirty="0">
                <a:solidFill>
                  <a:schemeClr val="tx1"/>
                </a:solidFill>
                <a:latin typeface="Arial" panose="020B0604020202020204" pitchFamily="34" charset="0"/>
                <a:cs typeface="Arial" panose="020B0604020202020204" pitchFamily="34" charset="0"/>
              </a:rPr>
              <a:t>; whereas females aged &lt;13, 13-19, and 60 years and older accounted for lower than average HIV diagnoses rates </a:t>
            </a:r>
            <a:r>
              <a:rPr lang="en-US" altLang="zh-TW" b="0" strike="noStrike" baseline="0" dirty="0">
                <a:solidFill>
                  <a:schemeClr val="tx1"/>
                </a:solidFill>
                <a:latin typeface="Arial" panose="020B0604020202020204" pitchFamily="34" charset="0"/>
                <a:cs typeface="Arial" panose="020B0604020202020204" pitchFamily="34" charset="0"/>
              </a:rPr>
              <a:t>each year.</a:t>
            </a:r>
          </a:p>
          <a:p>
            <a:pPr defTabSz="456468">
              <a:defRPr/>
            </a:pPr>
            <a:endParaRPr lang="en-US" b="0" baseline="0" dirty="0">
              <a:solidFill>
                <a:schemeClr val="tx1"/>
              </a:solidFill>
              <a:latin typeface="Arial" panose="020B0604020202020204" pitchFamily="34" charset="0"/>
              <a:cs typeface="Arial" panose="020B0604020202020204" pitchFamily="34" charset="0"/>
            </a:endParaRPr>
          </a:p>
          <a:p>
            <a:pPr defTabSz="456468">
              <a:defRPr/>
            </a:pPr>
            <a:r>
              <a:rPr lang="en-US" b="0" baseline="0" dirty="0">
                <a:solidFill>
                  <a:schemeClr val="tx1"/>
                </a:solidFill>
                <a:latin typeface="Arial" panose="020B0604020202020204" pitchFamily="34" charset="0"/>
                <a:cs typeface="Arial" panose="020B0604020202020204" pitchFamily="34" charset="0"/>
              </a:rPr>
              <a:t>From 2006 through 2014, </a:t>
            </a:r>
            <a:r>
              <a:rPr lang="en-US" b="0" strike="noStrike" baseline="0" dirty="0">
                <a:solidFill>
                  <a:schemeClr val="tx1"/>
                </a:solidFill>
                <a:latin typeface="Arial" panose="020B0604020202020204" pitchFamily="34" charset="0"/>
                <a:cs typeface="Arial" panose="020B0604020202020204" pitchFamily="34" charset="0"/>
              </a:rPr>
              <a:t>rates in the 20-59 year age groups decreased, while rates among females aged &lt;13, 13-19, and 60 years and older remained relatively stable. </a:t>
            </a:r>
          </a:p>
          <a:p>
            <a:endParaRPr lang="en-US" b="0" baseline="0" dirty="0">
              <a:solidFill>
                <a:schemeClr val="tx1"/>
              </a:solidFill>
              <a:latin typeface="Arial" panose="020B0604020202020204" pitchFamily="34" charset="0"/>
              <a:cs typeface="Arial" panose="020B0604020202020204" pitchFamily="34" charset="0"/>
            </a:endParaRPr>
          </a:p>
          <a:p>
            <a:pPr defTabSz="457153">
              <a:defRPr/>
            </a:pPr>
            <a:r>
              <a:rPr lang="en-US" b="0" baseline="0" dirty="0">
                <a:solidFill>
                  <a:schemeClr val="tx1"/>
                </a:solidFill>
                <a:latin typeface="Arial" panose="020B0604020202020204" pitchFamily="34" charset="0"/>
                <a:cs typeface="Arial" panose="020B0604020202020204" pitchFamily="34" charset="0"/>
              </a:rPr>
              <a:t>Data include females with a diagnosis of HIV infection regardless of stage of disease at diagnosis.  </a:t>
            </a:r>
            <a:r>
              <a:rPr lang="en-US" altLang="zh-TW" b="0" dirty="0">
                <a:solidFill>
                  <a:schemeClr val="tx1"/>
                </a:solidFill>
                <a:latin typeface="Arial" panose="020B0604020202020204" pitchFamily="34" charset="0"/>
                <a:cs typeface="Arial" panose="020B0604020202020204" pitchFamily="34" charset="0"/>
              </a:rPr>
              <a:t>Data are provisional for the year</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2015 due</a:t>
            </a:r>
            <a:r>
              <a:rPr lang="en-US" altLang="zh-TW" b="0" baseline="0" dirty="0">
                <a:solidFill>
                  <a:schemeClr val="tx1"/>
                </a:solidFill>
                <a:latin typeface="Arial" panose="020B0604020202020204" pitchFamily="34" charset="0"/>
                <a:cs typeface="Arial" panose="020B0604020202020204" pitchFamily="34" charset="0"/>
              </a:rPr>
              <a:t>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15</a:t>
            </a:fld>
            <a:endParaRPr lang="en-US"/>
          </a:p>
        </p:txBody>
      </p:sp>
    </p:spTree>
    <p:extLst>
      <p:ext uri="{BB962C8B-B14F-4D97-AF65-F5344CB8AC3E}">
        <p14:creationId xmlns:p14="http://schemas.microsoft.com/office/powerpoint/2010/main" val="347756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slide shows the rates (per 100,000 population) of HIV diagnoses among adult</a:t>
            </a:r>
            <a:r>
              <a:rPr lang="en-US" altLang="zh-TW" b="0" baseline="0" dirty="0">
                <a:solidFill>
                  <a:schemeClr val="tx1"/>
                </a:solidFill>
                <a:latin typeface="Arial" panose="020B0604020202020204" pitchFamily="34" charset="0"/>
                <a:cs typeface="Arial" panose="020B0604020202020204" pitchFamily="34" charset="0"/>
              </a:rPr>
              <a:t> and adolescent (13 years and older) </a:t>
            </a:r>
            <a:r>
              <a:rPr lang="en-US" altLang="zh-TW" b="0" dirty="0">
                <a:solidFill>
                  <a:schemeClr val="tx1"/>
                </a:solidFill>
                <a:latin typeface="Arial" panose="020B0604020202020204" pitchFamily="34" charset="0"/>
                <a:cs typeface="Arial" panose="020B0604020202020204" pitchFamily="34" charset="0"/>
              </a:rPr>
              <a:t>males by race/ethnicity in Los Angeles County from 2006 through 2015.  </a:t>
            </a:r>
          </a:p>
          <a:p>
            <a:endParaRPr lang="en-US" altLang="zh-TW" b="0" dirty="0">
              <a:solidFill>
                <a:schemeClr val="tx1"/>
              </a:solidFill>
              <a:latin typeface="Arial" panose="020B0604020202020204" pitchFamily="34" charset="0"/>
              <a:cs typeface="Arial" panose="020B0604020202020204" pitchFamily="34" charset="0"/>
            </a:endParaRPr>
          </a:p>
          <a:p>
            <a:r>
              <a:rPr lang="en-US" baseline="0" dirty="0">
                <a:solidFill>
                  <a:schemeClr val="tx1"/>
                </a:solidFill>
                <a:latin typeface="Arial" panose="020B0604020202020204" pitchFamily="34" charset="0"/>
                <a:cs typeface="Arial" panose="020B0604020202020204" pitchFamily="34" charset="0"/>
              </a:rPr>
              <a:t>The average HIV diagnosis rate among </a:t>
            </a:r>
            <a:r>
              <a:rPr lang="en-US" b="0" baseline="0" dirty="0">
                <a:solidFill>
                  <a:schemeClr val="tx1"/>
                </a:solidFill>
                <a:latin typeface="Arial" panose="020B0604020202020204" pitchFamily="34" charset="0"/>
                <a:cs typeface="Arial" panose="020B0604020202020204" pitchFamily="34" charset="0"/>
              </a:rPr>
              <a:t>adult/adolescent</a:t>
            </a:r>
            <a:r>
              <a:rPr lang="en-US" baseline="0" dirty="0">
                <a:solidFill>
                  <a:schemeClr val="tx1"/>
                </a:solidFill>
                <a:latin typeface="Arial" panose="020B0604020202020204" pitchFamily="34" charset="0"/>
                <a:cs typeface="Arial" panose="020B0604020202020204" pitchFamily="34" charset="0"/>
              </a:rPr>
              <a:t> males decreased from 58.1 in 2006 </a:t>
            </a:r>
            <a:r>
              <a:rPr lang="en-US" b="0" baseline="0" dirty="0">
                <a:solidFill>
                  <a:schemeClr val="tx1"/>
                </a:solidFill>
                <a:latin typeface="Arial" panose="020B0604020202020204" pitchFamily="34" charset="0"/>
                <a:cs typeface="Arial" panose="020B0604020202020204" pitchFamily="34" charset="0"/>
              </a:rPr>
              <a:t>to 44.8 in 2014. </a:t>
            </a:r>
          </a:p>
          <a:p>
            <a:endParaRPr lang="en-US" altLang="zh-TW" b="0" baseline="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Although the rate of HIV diagnoses among</a:t>
            </a:r>
            <a:r>
              <a:rPr lang="en-US" altLang="zh-TW" b="0" baseline="0" dirty="0">
                <a:solidFill>
                  <a:schemeClr val="tx1"/>
                </a:solidFill>
                <a:latin typeface="Arial" panose="020B0604020202020204" pitchFamily="34" charset="0"/>
                <a:cs typeface="Arial" panose="020B0604020202020204" pitchFamily="34" charset="0"/>
              </a:rPr>
              <a:t> African-Americans decreased from 130.2 in 2006 to 93.0 in 2014, these rates continue to be much higher than those of all other races/ethnicity. </a:t>
            </a:r>
            <a:r>
              <a:rPr lang="en-US" dirty="0">
                <a:solidFill>
                  <a:schemeClr val="tx1"/>
                </a:solidFill>
                <a:latin typeface="Arial" panose="020B0604020202020204" pitchFamily="34" charset="0"/>
                <a:cs typeface="Arial" panose="020B0604020202020204" pitchFamily="34" charset="0"/>
              </a:rPr>
              <a:t>The decrease in the rates of</a:t>
            </a:r>
            <a:r>
              <a:rPr lang="en-US" baseline="0" dirty="0">
                <a:solidFill>
                  <a:schemeClr val="tx1"/>
                </a:solidFill>
                <a:latin typeface="Arial" panose="020B0604020202020204" pitchFamily="34" charset="0"/>
                <a:cs typeface="Arial" panose="020B0604020202020204" pitchFamily="34" charset="0"/>
              </a:rPr>
              <a:t> diagnoses among other races/ethnicities from 2006 through </a:t>
            </a:r>
            <a:r>
              <a:rPr lang="en-US" b="0" baseline="0" dirty="0">
                <a:solidFill>
                  <a:schemeClr val="tx1"/>
                </a:solidFill>
                <a:latin typeface="Arial" panose="020B0604020202020204" pitchFamily="34" charset="0"/>
                <a:cs typeface="Arial" panose="020B0604020202020204" pitchFamily="34" charset="0"/>
              </a:rPr>
              <a:t>2014</a:t>
            </a:r>
            <a:r>
              <a:rPr lang="en-US" b="1" baseline="0" dirty="0">
                <a:solidFill>
                  <a:schemeClr val="tx1"/>
                </a:solidFill>
                <a:latin typeface="Arial" panose="020B0604020202020204" pitchFamily="34" charset="0"/>
                <a:cs typeface="Arial" panose="020B0604020202020204" pitchFamily="34" charset="0"/>
              </a:rPr>
              <a:t> </a:t>
            </a:r>
            <a:r>
              <a:rPr lang="en-US" baseline="0" dirty="0">
                <a:solidFill>
                  <a:schemeClr val="tx1"/>
                </a:solidFill>
                <a:latin typeface="Arial" panose="020B0604020202020204" pitchFamily="34" charset="0"/>
                <a:cs typeface="Arial" panose="020B0604020202020204" pitchFamily="34" charset="0"/>
              </a:rPr>
              <a:t>were; from 58.2 to 51.0 among Latinos; from 53.0 to 32.5  among Whites; and from </a:t>
            </a:r>
            <a:r>
              <a:rPr lang="en-US" b="0" baseline="0" dirty="0">
                <a:solidFill>
                  <a:schemeClr val="tx1"/>
                </a:solidFill>
                <a:latin typeface="Arial" panose="020B0604020202020204" pitchFamily="34" charset="0"/>
                <a:cs typeface="Arial" panose="020B0604020202020204" pitchFamily="34" charset="0"/>
              </a:rPr>
              <a:t>15.9 to 17.2 </a:t>
            </a:r>
            <a:r>
              <a:rPr lang="en-US" baseline="0" dirty="0">
                <a:solidFill>
                  <a:schemeClr val="tx1"/>
                </a:solidFill>
                <a:latin typeface="Arial" panose="020B0604020202020204" pitchFamily="34" charset="0"/>
                <a:cs typeface="Arial" panose="020B0604020202020204" pitchFamily="34" charset="0"/>
              </a:rPr>
              <a:t>among Asians.  </a:t>
            </a:r>
          </a:p>
          <a:p>
            <a:endParaRPr lang="en-US" baseline="0" dirty="0">
              <a:solidFill>
                <a:schemeClr val="tx1"/>
              </a:solidFill>
              <a:latin typeface="Arial" panose="020B0604020202020204" pitchFamily="34" charset="0"/>
              <a:cs typeface="Arial" panose="020B0604020202020204" pitchFamily="34" charset="0"/>
            </a:endParaRPr>
          </a:p>
          <a:p>
            <a:pPr defTabSz="457153">
              <a:defRPr/>
            </a:pPr>
            <a:r>
              <a:rPr lang="en-US" baseline="0" dirty="0">
                <a:solidFill>
                  <a:schemeClr val="tx1"/>
                </a:solidFill>
                <a:latin typeface="Arial" panose="020B0604020202020204" pitchFamily="34" charset="0"/>
                <a:cs typeface="Arial" panose="020B0604020202020204" pitchFamily="34" charset="0"/>
              </a:rPr>
              <a:t>Data include </a:t>
            </a:r>
            <a:r>
              <a:rPr lang="en-US" b="0" baseline="0" dirty="0">
                <a:solidFill>
                  <a:schemeClr val="tx1"/>
                </a:solidFill>
                <a:latin typeface="Arial" panose="020B0604020202020204" pitchFamily="34" charset="0"/>
                <a:cs typeface="Arial" panose="020B0604020202020204" pitchFamily="34" charset="0"/>
              </a:rPr>
              <a:t>adult/adolescent</a:t>
            </a:r>
            <a:r>
              <a:rPr lang="en-US" baseline="0" dirty="0">
                <a:solidFill>
                  <a:schemeClr val="tx1"/>
                </a:solidFill>
                <a:latin typeface="Arial" panose="020B0604020202020204" pitchFamily="34" charset="0"/>
                <a:cs typeface="Arial" panose="020B0604020202020204" pitchFamily="34" charset="0"/>
              </a:rPr>
              <a:t> males with a diagnosis of HIV infection regardless of stage of disease at diagnosis.  </a:t>
            </a:r>
            <a:r>
              <a:rPr lang="en-US" altLang="zh-TW" b="0" dirty="0">
                <a:solidFill>
                  <a:schemeClr val="tx1"/>
                </a:solidFill>
                <a:latin typeface="Arial" panose="020B0604020202020204" pitchFamily="34" charset="0"/>
                <a:cs typeface="Arial" panose="020B0604020202020204" pitchFamily="34" charset="0"/>
              </a:rPr>
              <a:t>Data are provisional for the year</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2015 due</a:t>
            </a:r>
            <a:r>
              <a:rPr lang="en-US" altLang="zh-TW" b="0" baseline="0" dirty="0">
                <a:solidFill>
                  <a:schemeClr val="tx1"/>
                </a:solidFill>
                <a:latin typeface="Arial" panose="020B0604020202020204" pitchFamily="34" charset="0"/>
                <a:cs typeface="Arial" panose="020B0604020202020204" pitchFamily="34" charset="0"/>
              </a:rPr>
              <a:t>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baseline="0" dirty="0">
              <a:solidFill>
                <a:schemeClr val="tx1"/>
              </a:solidFill>
              <a:latin typeface="Arial" panose="020B0604020202020204" pitchFamily="34" charset="0"/>
              <a:cs typeface="Arial" panose="020B0604020202020204" pitchFamily="34" charset="0"/>
            </a:endParaRPr>
          </a:p>
          <a:p>
            <a:r>
              <a:rPr lang="en-US" baseline="0" dirty="0">
                <a:solidFill>
                  <a:schemeClr val="tx1"/>
                </a:solidFill>
                <a:latin typeface="Arial" panose="020B0604020202020204" pitchFamily="34" charset="0"/>
                <a:cs typeface="Arial" panose="020B0604020202020204" pitchFamily="34" charset="0"/>
              </a:rPr>
              <a:t>Latinos can be of any race.</a:t>
            </a:r>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16</a:t>
            </a:fld>
            <a:endParaRPr lang="en-US"/>
          </a:p>
        </p:txBody>
      </p:sp>
    </p:spTree>
    <p:extLst>
      <p:ext uri="{BB962C8B-B14F-4D97-AF65-F5344CB8AC3E}">
        <p14:creationId xmlns:p14="http://schemas.microsoft.com/office/powerpoint/2010/main" val="2495084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slide shows the rates (per 100,000 population) of HIV diagnoses among adult</a:t>
            </a:r>
            <a:r>
              <a:rPr lang="en-US" altLang="zh-TW" b="0" baseline="0" dirty="0">
                <a:solidFill>
                  <a:schemeClr val="tx1"/>
                </a:solidFill>
                <a:latin typeface="Arial" panose="020B0604020202020204" pitchFamily="34" charset="0"/>
                <a:cs typeface="Arial" panose="020B0604020202020204" pitchFamily="34" charset="0"/>
              </a:rPr>
              <a:t> and adolescent fe</a:t>
            </a:r>
            <a:r>
              <a:rPr lang="en-US" altLang="zh-TW" b="0" dirty="0">
                <a:solidFill>
                  <a:schemeClr val="tx1"/>
                </a:solidFill>
                <a:latin typeface="Arial" panose="020B0604020202020204" pitchFamily="34" charset="0"/>
                <a:cs typeface="Arial" panose="020B0604020202020204" pitchFamily="34" charset="0"/>
              </a:rPr>
              <a:t>males by race/ethnicity in Los Angeles County from 2006 through 2015.  </a:t>
            </a:r>
          </a:p>
          <a:p>
            <a:endParaRPr lang="en-US" altLang="zh-TW" b="0" dirty="0">
              <a:solidFill>
                <a:schemeClr val="tx1"/>
              </a:solidFill>
              <a:latin typeface="Arial" panose="020B0604020202020204" pitchFamily="34" charset="0"/>
              <a:cs typeface="Arial" panose="020B0604020202020204" pitchFamily="34" charset="0"/>
            </a:endParaRPr>
          </a:p>
          <a:p>
            <a:r>
              <a:rPr lang="en-US" b="0" baseline="0" dirty="0">
                <a:solidFill>
                  <a:schemeClr val="tx1"/>
                </a:solidFill>
                <a:latin typeface="Arial" panose="020B0604020202020204" pitchFamily="34" charset="0"/>
                <a:cs typeface="Arial" panose="020B0604020202020204" pitchFamily="34" charset="0"/>
              </a:rPr>
              <a:t>The average HIV diagnosis rate among all adult/adolescent females decreased from 9.3 in 2006 to 5.0 in 2014</a:t>
            </a:r>
            <a:r>
              <a:rPr lang="en-US" baseline="0" dirty="0">
                <a:solidFill>
                  <a:schemeClr val="tx1"/>
                </a:solidFill>
                <a:latin typeface="Arial" panose="020B0604020202020204" pitchFamily="34" charset="0"/>
                <a:cs typeface="Arial" panose="020B0604020202020204" pitchFamily="34" charset="0"/>
              </a:rPr>
              <a:t>.</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Although the rate of HIV diagnoses among</a:t>
            </a:r>
            <a:r>
              <a:rPr lang="en-US" altLang="zh-TW" b="0" baseline="0" dirty="0">
                <a:solidFill>
                  <a:schemeClr val="tx1"/>
                </a:solidFill>
                <a:latin typeface="Arial" panose="020B0604020202020204" pitchFamily="34" charset="0"/>
                <a:cs typeface="Arial" panose="020B0604020202020204" pitchFamily="34" charset="0"/>
              </a:rPr>
              <a:t> African-Americans decreased from 31.7 in 2006 to 17.3 in 2014, these rates continue to be much higher than those of all other races/ethnicities. </a:t>
            </a:r>
            <a:r>
              <a:rPr lang="en-US" b="0" dirty="0">
                <a:solidFill>
                  <a:schemeClr val="tx1"/>
                </a:solidFill>
                <a:latin typeface="Arial" panose="020B0604020202020204" pitchFamily="34" charset="0"/>
                <a:cs typeface="Arial" panose="020B0604020202020204" pitchFamily="34" charset="0"/>
              </a:rPr>
              <a:t>The decrease</a:t>
            </a:r>
            <a:r>
              <a:rPr lang="en-US" b="0" baseline="0" dirty="0">
                <a:solidFill>
                  <a:schemeClr val="tx1"/>
                </a:solidFill>
                <a:latin typeface="Arial" panose="020B0604020202020204" pitchFamily="34" charset="0"/>
                <a:cs typeface="Arial" panose="020B0604020202020204" pitchFamily="34" charset="0"/>
              </a:rPr>
              <a:t> </a:t>
            </a:r>
            <a:r>
              <a:rPr lang="en-US" b="0" dirty="0">
                <a:solidFill>
                  <a:schemeClr val="tx1"/>
                </a:solidFill>
                <a:latin typeface="Arial" panose="020B0604020202020204" pitchFamily="34" charset="0"/>
                <a:cs typeface="Arial" panose="020B0604020202020204" pitchFamily="34" charset="0"/>
              </a:rPr>
              <a:t>in the rates of</a:t>
            </a:r>
            <a:r>
              <a:rPr lang="en-US" b="0" baseline="0" dirty="0">
                <a:solidFill>
                  <a:schemeClr val="tx1"/>
                </a:solidFill>
                <a:latin typeface="Arial" panose="020B0604020202020204" pitchFamily="34" charset="0"/>
                <a:cs typeface="Arial" panose="020B0604020202020204" pitchFamily="34" charset="0"/>
              </a:rPr>
              <a:t> diagnoses among other races/ethnicities from 2006 through 2014 were; from 10.3 to 5.7 </a:t>
            </a:r>
            <a:r>
              <a:rPr lang="en-US" b="0" strike="sngStrike" baseline="0" dirty="0">
                <a:solidFill>
                  <a:schemeClr val="tx1"/>
                </a:solidFill>
                <a:latin typeface="Arial" panose="020B0604020202020204" pitchFamily="34" charset="0"/>
                <a:cs typeface="Arial" panose="020B0604020202020204" pitchFamily="34" charset="0"/>
              </a:rPr>
              <a:t>4.4</a:t>
            </a:r>
            <a:r>
              <a:rPr lang="en-US" b="0" baseline="0" dirty="0">
                <a:solidFill>
                  <a:schemeClr val="tx1"/>
                </a:solidFill>
                <a:latin typeface="Arial" panose="020B0604020202020204" pitchFamily="34" charset="0"/>
                <a:cs typeface="Arial" panose="020B0604020202020204" pitchFamily="34" charset="0"/>
              </a:rPr>
              <a:t> among Latinas; from 3.6 to 2.0 </a:t>
            </a:r>
            <a:r>
              <a:rPr lang="en-US" b="0" strike="sngStrike" baseline="0" dirty="0">
                <a:solidFill>
                  <a:schemeClr val="tx1"/>
                </a:solidFill>
                <a:latin typeface="Arial" panose="020B0604020202020204" pitchFamily="34" charset="0"/>
                <a:cs typeface="Arial" panose="020B0604020202020204" pitchFamily="34" charset="0"/>
              </a:rPr>
              <a:t> </a:t>
            </a:r>
            <a:r>
              <a:rPr lang="en-US" b="0" baseline="0" dirty="0">
                <a:solidFill>
                  <a:schemeClr val="tx1"/>
                </a:solidFill>
                <a:latin typeface="Arial" panose="020B0604020202020204" pitchFamily="34" charset="0"/>
                <a:cs typeface="Arial" panose="020B0604020202020204" pitchFamily="34" charset="0"/>
              </a:rPr>
              <a:t>among Whites; and from 2.9 to 1.0 among Asians.</a:t>
            </a:r>
          </a:p>
          <a:p>
            <a:endParaRPr lang="en-US" baseline="0" dirty="0">
              <a:solidFill>
                <a:schemeClr val="tx1"/>
              </a:solidFill>
              <a:latin typeface="Arial" panose="020B0604020202020204" pitchFamily="34" charset="0"/>
              <a:cs typeface="Arial" panose="020B0604020202020204" pitchFamily="34" charset="0"/>
            </a:endParaRPr>
          </a:p>
          <a:p>
            <a:pPr defTabSz="457153">
              <a:defRPr/>
            </a:pPr>
            <a:r>
              <a:rPr lang="en-US" baseline="0" dirty="0">
                <a:solidFill>
                  <a:schemeClr val="tx1"/>
                </a:solidFill>
                <a:latin typeface="Arial" panose="020B0604020202020204" pitchFamily="34" charset="0"/>
                <a:cs typeface="Arial" panose="020B0604020202020204" pitchFamily="34" charset="0"/>
              </a:rPr>
              <a:t>Data include </a:t>
            </a:r>
            <a:r>
              <a:rPr lang="en-US" b="0" baseline="0" dirty="0">
                <a:solidFill>
                  <a:schemeClr val="tx1"/>
                </a:solidFill>
                <a:latin typeface="Arial" panose="020B0604020202020204" pitchFamily="34" charset="0"/>
                <a:cs typeface="Arial" panose="020B0604020202020204" pitchFamily="34" charset="0"/>
              </a:rPr>
              <a:t>adult/adolescent </a:t>
            </a:r>
            <a:r>
              <a:rPr lang="en-US" baseline="0" dirty="0">
                <a:solidFill>
                  <a:schemeClr val="tx1"/>
                </a:solidFill>
                <a:latin typeface="Arial" panose="020B0604020202020204" pitchFamily="34" charset="0"/>
                <a:cs typeface="Arial" panose="020B0604020202020204" pitchFamily="34" charset="0"/>
              </a:rPr>
              <a:t>females with a diagnosis of HIV infection regardless of stage of disease at diagnosis.  </a:t>
            </a:r>
            <a:r>
              <a:rPr lang="en-US" altLang="zh-TW" b="0" dirty="0">
                <a:solidFill>
                  <a:schemeClr val="tx1"/>
                </a:solidFill>
                <a:latin typeface="Arial" panose="020B0604020202020204" pitchFamily="34" charset="0"/>
                <a:cs typeface="Arial" panose="020B0604020202020204" pitchFamily="34" charset="0"/>
              </a:rPr>
              <a:t>Data are provisional for the year</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2015 due</a:t>
            </a:r>
            <a:r>
              <a:rPr lang="en-US" altLang="zh-TW" b="0" baseline="0" dirty="0">
                <a:solidFill>
                  <a:schemeClr val="tx1"/>
                </a:solidFill>
                <a:latin typeface="Arial" panose="020B0604020202020204" pitchFamily="34" charset="0"/>
                <a:cs typeface="Arial" panose="020B0604020202020204" pitchFamily="34" charset="0"/>
              </a:rPr>
              <a:t>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baseline="0" dirty="0">
              <a:solidFill>
                <a:schemeClr val="tx1"/>
              </a:solidFill>
              <a:latin typeface="Arial" panose="020B0604020202020204" pitchFamily="34" charset="0"/>
              <a:cs typeface="Arial" panose="020B0604020202020204" pitchFamily="34" charset="0"/>
            </a:endParaRPr>
          </a:p>
          <a:p>
            <a:r>
              <a:rPr lang="en-US" baseline="0" dirty="0">
                <a:solidFill>
                  <a:schemeClr val="tx1"/>
                </a:solidFill>
                <a:latin typeface="Arial" panose="020B0604020202020204" pitchFamily="34" charset="0"/>
                <a:cs typeface="Arial" panose="020B0604020202020204" pitchFamily="34" charset="0"/>
              </a:rPr>
              <a:t>Latinas can be of any race.</a:t>
            </a:r>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17</a:t>
            </a:fld>
            <a:endParaRPr lang="en-US"/>
          </a:p>
        </p:txBody>
      </p:sp>
    </p:spTree>
    <p:extLst>
      <p:ext uri="{BB962C8B-B14F-4D97-AF65-F5344CB8AC3E}">
        <p14:creationId xmlns:p14="http://schemas.microsoft.com/office/powerpoint/2010/main" val="37656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solidFill>
                  <a:schemeClr val="tx1"/>
                </a:solidFill>
                <a:latin typeface="Arial" panose="020B0604020202020204" pitchFamily="34" charset="0"/>
                <a:cs typeface="Arial" panose="020B0604020202020204" pitchFamily="34" charset="0"/>
              </a:rPr>
              <a:t>This slide presents the distribution</a:t>
            </a:r>
            <a:r>
              <a:rPr lang="en-US" altLang="en-US" b="0" baseline="0" dirty="0">
                <a:solidFill>
                  <a:schemeClr val="tx1"/>
                </a:solidFill>
                <a:latin typeface="Arial" panose="020B0604020202020204" pitchFamily="34" charset="0"/>
                <a:cs typeface="Arial" panose="020B0604020202020204" pitchFamily="34" charset="0"/>
              </a:rPr>
              <a:t> of diagnoses of </a:t>
            </a:r>
            <a:r>
              <a:rPr lang="en-US" altLang="en-US" b="0" dirty="0">
                <a:solidFill>
                  <a:schemeClr val="tx1"/>
                </a:solidFill>
                <a:latin typeface="Arial" panose="020B0604020202020204" pitchFamily="34" charset="0"/>
                <a:cs typeface="Arial" panose="020B0604020202020204" pitchFamily="34" charset="0"/>
              </a:rPr>
              <a:t>HIV infection among adults and adolescents diagnosed from 2006 through 2015, by transmission category, in</a:t>
            </a:r>
            <a:r>
              <a:rPr lang="en-US" altLang="en-US" b="0" baseline="0" dirty="0">
                <a:solidFill>
                  <a:schemeClr val="tx1"/>
                </a:solidFill>
                <a:latin typeface="Arial" panose="020B0604020202020204" pitchFamily="34" charset="0"/>
                <a:cs typeface="Arial" panose="020B0604020202020204" pitchFamily="34" charset="0"/>
              </a:rPr>
              <a:t> Los Angeles County.</a:t>
            </a:r>
            <a:endParaRPr lang="en-US" altLang="en-US" b="0" dirty="0">
              <a:solidFill>
                <a:schemeClr val="tx1"/>
              </a:solidFill>
              <a:latin typeface="Arial" panose="020B0604020202020204" pitchFamily="34" charset="0"/>
              <a:cs typeface="Arial" panose="020B0604020202020204" pitchFamily="34" charset="0"/>
            </a:endParaRPr>
          </a:p>
          <a:p>
            <a:pPr eaLnBrk="1" hangingPunct="1">
              <a:spcBef>
                <a:spcPct val="0"/>
              </a:spcBef>
            </a:pPr>
            <a:endParaRPr lang="en-US" altLang="en-US" b="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en-US" b="0" dirty="0">
                <a:solidFill>
                  <a:schemeClr val="tx1"/>
                </a:solidFill>
                <a:latin typeface="Arial" panose="020B0604020202020204" pitchFamily="34" charset="0"/>
                <a:cs typeface="Arial" panose="020B0604020202020204" pitchFamily="34" charset="0"/>
              </a:rPr>
              <a:t>The percentage of adults and adolescents (&gt; 13 years of age) with diagnosed HIV infection attributed to male-to-male sexual contact increased from 75% in 2006 to 84% in 2014, while percentages attributed</a:t>
            </a:r>
            <a:r>
              <a:rPr lang="en-US" altLang="en-US" b="0" baseline="0"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to heterosexual contact slightly decreased from 14% in 2006 to 9% in 2014.  The percentages of diagnosed HIV infections attributed to injection drug use</a:t>
            </a:r>
            <a:r>
              <a:rPr lang="en-US" altLang="en-US" b="0" baseline="0" dirty="0">
                <a:solidFill>
                  <a:schemeClr val="tx1"/>
                </a:solidFill>
                <a:latin typeface="Arial" panose="020B0604020202020204" pitchFamily="34" charset="0"/>
                <a:cs typeface="Arial" panose="020B0604020202020204" pitchFamily="34" charset="0"/>
              </a:rPr>
              <a:t> and </a:t>
            </a:r>
            <a:r>
              <a:rPr lang="en-US" altLang="en-US" b="0" dirty="0">
                <a:solidFill>
                  <a:schemeClr val="tx1"/>
                </a:solidFill>
                <a:latin typeface="Arial" panose="020B0604020202020204" pitchFamily="34" charset="0"/>
                <a:cs typeface="Arial" panose="020B0604020202020204" pitchFamily="34" charset="0"/>
              </a:rPr>
              <a:t>male-to-male sexual contact </a:t>
            </a:r>
            <a:r>
              <a:rPr lang="en-US" altLang="en-US" b="0" i="1" dirty="0">
                <a:solidFill>
                  <a:schemeClr val="tx1"/>
                </a:solidFill>
                <a:latin typeface="Arial" panose="020B0604020202020204" pitchFamily="34" charset="0"/>
                <a:cs typeface="Arial" panose="020B0604020202020204" pitchFamily="34" charset="0"/>
              </a:rPr>
              <a:t>and</a:t>
            </a:r>
            <a:r>
              <a:rPr lang="en-US" altLang="en-US" b="0" dirty="0">
                <a:solidFill>
                  <a:schemeClr val="tx1"/>
                </a:solidFill>
                <a:latin typeface="Arial" panose="020B0604020202020204" pitchFamily="34" charset="0"/>
                <a:cs typeface="Arial" panose="020B0604020202020204" pitchFamily="34" charset="0"/>
              </a:rPr>
              <a:t> injection drug use remained relatively </a:t>
            </a:r>
            <a:r>
              <a:rPr lang="en-US" altLang="en-US" b="0" strike="noStrike" dirty="0">
                <a:solidFill>
                  <a:schemeClr val="tx1"/>
                </a:solidFill>
                <a:latin typeface="Arial" panose="020B0604020202020204" pitchFamily="34" charset="0"/>
                <a:cs typeface="Arial" panose="020B0604020202020204" pitchFamily="34" charset="0"/>
              </a:rPr>
              <a:t>stable </a:t>
            </a:r>
            <a:r>
              <a:rPr lang="en-US" altLang="en-US" b="0" strike="sngStrike"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from 2006 through 2014.  A very small percentage of diagnosed HIV infections each year were attributed to other transmission categories.</a:t>
            </a:r>
          </a:p>
          <a:p>
            <a:pPr eaLnBrk="1" hangingPunct="1">
              <a:spcBef>
                <a:spcPct val="0"/>
              </a:spcBef>
            </a:pPr>
            <a:r>
              <a:rPr lang="en-US" altLang="en-US" b="0" dirty="0">
                <a:solidFill>
                  <a:schemeClr val="tx1"/>
                </a:solidFill>
                <a:latin typeface="Arial" panose="020B0604020202020204" pitchFamily="34" charset="0"/>
                <a:cs typeface="Arial" panose="020B0604020202020204" pitchFamily="34" charset="0"/>
              </a:rPr>
              <a:t> </a:t>
            </a:r>
          </a:p>
          <a:p>
            <a:pPr defTabSz="457153">
              <a:spcBef>
                <a:spcPct val="0"/>
              </a:spcBef>
              <a:defRPr/>
            </a:pPr>
            <a:r>
              <a:rPr lang="en-US" altLang="en-US" b="0" dirty="0">
                <a:solidFill>
                  <a:schemeClr val="tx1"/>
                </a:solidFill>
                <a:latin typeface="Arial" panose="020B0604020202020204" pitchFamily="34" charset="0"/>
                <a:cs typeface="Arial" panose="020B0604020202020204" pitchFamily="34" charset="0"/>
              </a:rPr>
              <a:t>Data include persons with a diagnosis of HIV infection regardless of stage of disease at diagnosis. </a:t>
            </a:r>
            <a:r>
              <a:rPr lang="en-US" dirty="0">
                <a:latin typeface="Arial" panose="020B0604020202020204" pitchFamily="34" charset="0"/>
                <a:cs typeface="Arial" panose="020B0604020202020204" pitchFamily="34" charset="0"/>
              </a:rPr>
              <a:t>Data have been statistically adjusted to account for missing transmission category. </a:t>
            </a:r>
          </a:p>
          <a:p>
            <a:pPr defTabSz="457153">
              <a:spcBef>
                <a:spcPct val="0"/>
              </a:spcBef>
              <a:defRPr/>
            </a:pPr>
            <a:endParaRPr lang="en-US" altLang="en-US" b="0" dirty="0">
              <a:solidFill>
                <a:schemeClr val="tx1"/>
              </a:solidFill>
              <a:latin typeface="Arial" panose="020B0604020202020204" pitchFamily="34" charset="0"/>
              <a:cs typeface="Arial" panose="020B0604020202020204" pitchFamily="34" charset="0"/>
            </a:endParaRPr>
          </a:p>
          <a:p>
            <a:pPr defTabSz="457153">
              <a:spcBef>
                <a:spcPct val="0"/>
              </a:spcBef>
              <a:defRPr/>
            </a:pPr>
            <a:r>
              <a:rPr lang="en-US" altLang="en-US" b="0" dirty="0">
                <a:solidFill>
                  <a:schemeClr val="tx1"/>
                </a:solidFill>
                <a:latin typeface="Arial" panose="020B0604020202020204" pitchFamily="34" charset="0"/>
                <a:cs typeface="Arial" panose="020B0604020202020204" pitchFamily="34" charset="0"/>
              </a:rPr>
              <a:t>Heterosexual contact is with a person known to have, or to be at high risk for, HIV infection.</a:t>
            </a:r>
          </a:p>
          <a:p>
            <a:pPr eaLnBrk="1" hangingPunct="1">
              <a:spcBef>
                <a:spcPct val="0"/>
              </a:spcBef>
            </a:pPr>
            <a:endParaRPr lang="en-US" altLang="en-US" b="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en-US" b="0" dirty="0">
                <a:solidFill>
                  <a:schemeClr val="tx1"/>
                </a:solidFill>
                <a:latin typeface="Arial" panose="020B0604020202020204" pitchFamily="34" charset="0"/>
                <a:cs typeface="Arial" panose="020B0604020202020204" pitchFamily="34" charset="0"/>
              </a:rPr>
              <a:t>Other transmission categories include hemophilia or coagulation disorder, blood transfusion, perinatal exposure, and risk factors not reported or not identified.</a:t>
            </a:r>
          </a:p>
          <a:p>
            <a:pPr eaLnBrk="1" hangingPunct="1">
              <a:spcBef>
                <a:spcPct val="0"/>
              </a:spcBef>
            </a:pPr>
            <a:endParaRPr lang="en-US" altLang="en-US"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Data are provisional for the year</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2015 due</a:t>
            </a:r>
            <a:r>
              <a:rPr lang="en-US" altLang="zh-TW" b="0" baseline="0" dirty="0">
                <a:solidFill>
                  <a:schemeClr val="tx1"/>
                </a:solidFill>
                <a:latin typeface="Arial" panose="020B0604020202020204" pitchFamily="34" charset="0"/>
                <a:cs typeface="Arial" panose="020B0604020202020204" pitchFamily="34" charset="0"/>
              </a:rPr>
              <a:t>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18</a:t>
            </a:fld>
            <a:endParaRPr lang="en-US"/>
          </a:p>
        </p:txBody>
      </p:sp>
    </p:spTree>
    <p:extLst>
      <p:ext uri="{BB962C8B-B14F-4D97-AF65-F5344CB8AC3E}">
        <p14:creationId xmlns:p14="http://schemas.microsoft.com/office/powerpoint/2010/main" val="183143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slide presents the rates</a:t>
            </a:r>
            <a:r>
              <a:rPr lang="en-US" altLang="zh-TW" b="0" baseline="0" dirty="0">
                <a:solidFill>
                  <a:schemeClr val="tx1"/>
                </a:solidFill>
                <a:latin typeface="Arial" panose="020B0604020202020204" pitchFamily="34" charset="0"/>
                <a:cs typeface="Arial" panose="020B0604020202020204" pitchFamily="34" charset="0"/>
              </a:rPr>
              <a:t> (per 100,000 population) of HIV diagnoses by Service Planning Area (SPA) </a:t>
            </a:r>
            <a:r>
              <a:rPr lang="en-US" altLang="zh-TW" b="0" dirty="0">
                <a:solidFill>
                  <a:schemeClr val="tx1"/>
                </a:solidFill>
                <a:latin typeface="Arial" panose="020B0604020202020204" pitchFamily="34" charset="0"/>
                <a:cs typeface="Arial" panose="020B0604020202020204" pitchFamily="34" charset="0"/>
              </a:rPr>
              <a:t>in Los Angeles County from 2006 through 2015.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baseline="0" dirty="0">
                <a:solidFill>
                  <a:schemeClr val="tx1"/>
                </a:solidFill>
                <a:latin typeface="Arial" panose="020B0604020202020204" pitchFamily="34" charset="0"/>
                <a:cs typeface="Arial" panose="020B0604020202020204" pitchFamily="34" charset="0"/>
              </a:rPr>
              <a:t>The average rate of diagnoses among all SPAs decreased from 27 in 2006 to 20 in 2014.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Although the rate of HIV diagnoses in</a:t>
            </a:r>
            <a:r>
              <a:rPr lang="en-US" altLang="zh-TW" b="0" baseline="0" dirty="0">
                <a:solidFill>
                  <a:schemeClr val="tx1"/>
                </a:solidFill>
                <a:latin typeface="Arial" panose="020B0604020202020204" pitchFamily="34" charset="0"/>
                <a:cs typeface="Arial" panose="020B0604020202020204" pitchFamily="34" charset="0"/>
              </a:rPr>
              <a:t> the</a:t>
            </a:r>
            <a:r>
              <a:rPr lang="en-US" altLang="zh-TW" b="0" dirty="0">
                <a:solidFill>
                  <a:schemeClr val="tx1"/>
                </a:solidFill>
                <a:latin typeface="Arial" panose="020B0604020202020204" pitchFamily="34" charset="0"/>
                <a:cs typeface="Arial" panose="020B0604020202020204" pitchFamily="34" charset="0"/>
              </a:rPr>
              <a:t> Metro SPA decreased overall from 87 in</a:t>
            </a:r>
            <a:r>
              <a:rPr lang="en-US" altLang="zh-TW" b="0" baseline="0" dirty="0">
                <a:solidFill>
                  <a:schemeClr val="tx1"/>
                </a:solidFill>
                <a:latin typeface="Arial" panose="020B0604020202020204" pitchFamily="34" charset="0"/>
                <a:cs typeface="Arial" panose="020B0604020202020204" pitchFamily="34" charset="0"/>
              </a:rPr>
              <a:t> 2006 to 61 in 2014, these rates continue to be much higher than those of all other SPAs. From 2006 to 2014, the rates of diagnoses decreased from 32 to 26 in South; from 29 to 18 in South Bay/Long Beach; from 21 to 15 in West; and from </a:t>
            </a:r>
            <a:r>
              <a:rPr lang="en-US" altLang="zh-TW" b="0" strike="noStrike" baseline="0" dirty="0">
                <a:solidFill>
                  <a:schemeClr val="tx1"/>
                </a:solidFill>
                <a:latin typeface="Arial" panose="020B0604020202020204" pitchFamily="34" charset="0"/>
                <a:cs typeface="Arial" panose="020B0604020202020204" pitchFamily="34" charset="0"/>
              </a:rPr>
              <a:t>17 to 13 </a:t>
            </a:r>
            <a:r>
              <a:rPr lang="en-US" altLang="zh-TW" b="0" baseline="0" dirty="0">
                <a:solidFill>
                  <a:schemeClr val="tx1"/>
                </a:solidFill>
                <a:latin typeface="Arial" panose="020B0604020202020204" pitchFamily="34" charset="0"/>
                <a:cs typeface="Arial" panose="020B0604020202020204" pitchFamily="34" charset="0"/>
              </a:rPr>
              <a:t>in the San Fernando SPA. During the same time period, the HIV diagnosis rate remained relatively stable in the Antelope Valley (9 to 11 </a:t>
            </a:r>
            <a:r>
              <a:rPr lang="en-US" altLang="zh-TW" b="0" strike="noStrike" baseline="0" dirty="0">
                <a:solidFill>
                  <a:schemeClr val="tx1"/>
                </a:solidFill>
                <a:latin typeface="Arial" panose="020B0604020202020204" pitchFamily="34" charset="0"/>
                <a:cs typeface="Arial" panose="020B0604020202020204" pitchFamily="34" charset="0"/>
              </a:rPr>
              <a:t>per 100,000), </a:t>
            </a:r>
            <a:r>
              <a:rPr lang="en-US" altLang="zh-TW" b="0" baseline="0" dirty="0">
                <a:solidFill>
                  <a:schemeClr val="tx1"/>
                </a:solidFill>
                <a:latin typeface="Arial" panose="020B0604020202020204" pitchFamily="34" charset="0"/>
                <a:cs typeface="Arial" panose="020B0604020202020204" pitchFamily="34" charset="0"/>
              </a:rPr>
              <a:t>East (12 per 100,000), and San Gabriel (11 per 100,000) SPAs. </a:t>
            </a:r>
          </a:p>
          <a:p>
            <a:pPr defTabSz="456468">
              <a:defRPr/>
            </a:pPr>
            <a:r>
              <a:rPr lang="en-US" altLang="zh-TW" b="0" baseline="0" dirty="0">
                <a:solidFill>
                  <a:schemeClr val="tx1"/>
                </a:solidFill>
                <a:latin typeface="Arial" panose="020B0604020202020204" pitchFamily="34" charset="0"/>
                <a:cs typeface="Arial" panose="020B0604020202020204" pitchFamily="34" charset="0"/>
              </a:rPr>
              <a:t>  </a:t>
            </a:r>
          </a:p>
          <a:p>
            <a:pPr defTabSz="457153">
              <a:defRPr/>
            </a:pPr>
            <a:r>
              <a:rPr lang="en-US" altLang="en-US" b="0" dirty="0">
                <a:solidFill>
                  <a:schemeClr val="tx1"/>
                </a:solidFill>
                <a:latin typeface="Arial" panose="020B0604020202020204" pitchFamily="34" charset="0"/>
                <a:cs typeface="Arial" panose="020B0604020202020204" pitchFamily="34" charset="0"/>
              </a:rPr>
              <a:t>Data include persons with a diagnosis of HIV infection regardless of stage of disease at diagnosis.</a:t>
            </a:r>
          </a:p>
          <a:p>
            <a:endParaRPr lang="en-US" altLang="en-US"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Data are provisional for the year</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2015 due</a:t>
            </a:r>
            <a:r>
              <a:rPr lang="en-US" altLang="zh-TW" b="0" baseline="0" dirty="0">
                <a:solidFill>
                  <a:schemeClr val="tx1"/>
                </a:solidFill>
                <a:latin typeface="Arial" panose="020B0604020202020204" pitchFamily="34" charset="0"/>
                <a:cs typeface="Arial" panose="020B0604020202020204" pitchFamily="34" charset="0"/>
              </a:rPr>
              <a:t>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19</a:t>
            </a:fld>
            <a:endParaRPr lang="en-US"/>
          </a:p>
        </p:txBody>
      </p:sp>
    </p:spTree>
    <p:extLst>
      <p:ext uri="{BB962C8B-B14F-4D97-AF65-F5344CB8AC3E}">
        <p14:creationId xmlns:p14="http://schemas.microsoft.com/office/powerpoint/2010/main" val="125423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slide presents the current age of persons living with diagnosed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in Los Angeles County (LAC) as of December 31, 2016.  </a:t>
            </a:r>
          </a:p>
          <a:p>
            <a:endParaRPr lang="en-US" altLang="zh-TW" b="0" dirty="0">
              <a:solidFill>
                <a:schemeClr val="tx1"/>
              </a:solidFill>
              <a:latin typeface="Arial" panose="020B0604020202020204" pitchFamily="34" charset="0"/>
              <a:cs typeface="Arial" panose="020B0604020202020204" pitchFamily="34" charset="0"/>
            </a:endParaRPr>
          </a:p>
          <a:p>
            <a:pPr defTabSz="931679" eaLnBrk="0" fontAlgn="base" hangingPunct="0">
              <a:defRPr/>
            </a:pPr>
            <a:r>
              <a:rPr lang="en-US" altLang="zh-TW" b="0" baseline="0" dirty="0">
                <a:solidFill>
                  <a:schemeClr val="tx1"/>
                </a:solidFill>
                <a:latin typeface="Arial" panose="020B0604020202020204" pitchFamily="34" charset="0"/>
                <a:cs typeface="Arial" panose="020B0604020202020204" pitchFamily="34" charset="0"/>
              </a:rPr>
              <a:t>At year-end 2016, a total of 50,289 persons were living with diagnosed HIV infection</a:t>
            </a:r>
            <a:r>
              <a:rPr lang="en-US" altLang="zh-TW" b="0" dirty="0">
                <a:solidFill>
                  <a:schemeClr val="tx1"/>
                </a:solidFill>
                <a:latin typeface="Arial" panose="020B0604020202020204" pitchFamily="34" charset="0"/>
                <a:cs typeface="Arial" panose="020B0604020202020204" pitchFamily="34" charset="0"/>
              </a:rPr>
              <a:t> </a:t>
            </a:r>
            <a:r>
              <a:rPr lang="en-US" altLang="zh-TW" b="0" baseline="0" dirty="0">
                <a:solidFill>
                  <a:schemeClr val="tx1"/>
                </a:solidFill>
                <a:latin typeface="Arial" panose="020B0604020202020204" pitchFamily="34" charset="0"/>
                <a:cs typeface="Arial" panose="020B0604020202020204" pitchFamily="34" charset="0"/>
              </a:rPr>
              <a:t>in Los Angeles County.  </a:t>
            </a:r>
            <a:r>
              <a:rPr lang="en-US" altLang="zh-TW" b="0" dirty="0">
                <a:solidFill>
                  <a:schemeClr val="tx1"/>
                </a:solidFill>
                <a:latin typeface="Arial" panose="020B0604020202020204" pitchFamily="34" charset="0"/>
                <a:cs typeface="Arial" panose="020B0604020202020204" pitchFamily="34" charset="0"/>
              </a:rPr>
              <a:t>The largest proportion of persons living with diagnosed HIV infection was among 50 to 59 year-olds (31%), followed by 40 to 49 year-olds (26%), 30 to 39 year-olds (19%), 60 and over year-olds (16%), and 20 to 29 year-olds (8%).</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The younger than 13 and 13 to 19 age groups combined make up less than 1</a:t>
            </a:r>
            <a:r>
              <a:rPr lang="en-US" altLang="zh-TW" b="0" baseline="0" dirty="0">
                <a:solidFill>
                  <a:schemeClr val="tx1"/>
                </a:solidFill>
                <a:latin typeface="Arial" panose="020B0604020202020204" pitchFamily="34" charset="0"/>
                <a:cs typeface="Arial" panose="020B0604020202020204" pitchFamily="34" charset="0"/>
              </a:rPr>
              <a:t> percent</a:t>
            </a:r>
            <a:r>
              <a:rPr lang="en-US" altLang="zh-TW" b="0" dirty="0">
                <a:solidFill>
                  <a:schemeClr val="tx1"/>
                </a:solidFill>
                <a:latin typeface="Arial" panose="020B0604020202020204" pitchFamily="34" charset="0"/>
                <a:cs typeface="Arial" panose="020B0604020202020204" pitchFamily="34" charset="0"/>
              </a:rPr>
              <a:t> of persons living with diagnosed </a:t>
            </a:r>
            <a:r>
              <a:rPr lang="en-US" altLang="zh-TW" b="0" baseline="0" dirty="0">
                <a:solidFill>
                  <a:schemeClr val="tx1"/>
                </a:solidFill>
                <a:latin typeface="Arial" panose="020B0604020202020204" pitchFamily="34" charset="0"/>
                <a:cs typeface="Arial" panose="020B0604020202020204" pitchFamily="34" charset="0"/>
              </a:rPr>
              <a:t>HIV infection.</a:t>
            </a:r>
            <a:endParaRPr lang="en-US" altLang="zh-TW" b="0" dirty="0">
              <a:solidFill>
                <a:schemeClr val="tx1"/>
              </a:solidFill>
              <a:latin typeface="Arial" panose="020B0604020202020204" pitchFamily="34" charset="0"/>
              <a:cs typeface="Arial" panose="020B0604020202020204" pitchFamily="34" charset="0"/>
            </a:endParaRP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The fact that </a:t>
            </a:r>
            <a:r>
              <a:rPr lang="en-US" altLang="zh-TW" b="0" strike="noStrike" dirty="0">
                <a:solidFill>
                  <a:schemeClr val="tx1"/>
                </a:solidFill>
                <a:latin typeface="Arial" panose="020B0604020202020204" pitchFamily="34" charset="0"/>
                <a:cs typeface="Arial" panose="020B0604020202020204" pitchFamily="34" charset="0"/>
              </a:rPr>
              <a:t>nearly</a:t>
            </a:r>
            <a:r>
              <a:rPr lang="en-US" altLang="zh-TW" b="0" dirty="0">
                <a:solidFill>
                  <a:schemeClr val="tx1"/>
                </a:solidFill>
                <a:latin typeface="Arial" panose="020B0604020202020204" pitchFamily="34" charset="0"/>
                <a:cs typeface="Arial" panose="020B0604020202020204" pitchFamily="34" charset="0"/>
              </a:rPr>
              <a:t> three-fourths of all persons living with diagnosed </a:t>
            </a:r>
            <a:r>
              <a:rPr lang="en-US" altLang="zh-TW" b="0" baseline="0" dirty="0">
                <a:solidFill>
                  <a:schemeClr val="tx1"/>
                </a:solidFill>
                <a:latin typeface="Arial" panose="020B0604020202020204" pitchFamily="34" charset="0"/>
                <a:cs typeface="Arial" panose="020B0604020202020204" pitchFamily="34" charset="0"/>
              </a:rPr>
              <a:t>HIV infection</a:t>
            </a:r>
            <a:r>
              <a:rPr lang="en-US" altLang="zh-TW" b="0" dirty="0">
                <a:solidFill>
                  <a:schemeClr val="tx1"/>
                </a:solidFill>
                <a:latin typeface="Arial" panose="020B0604020202020204" pitchFamily="34" charset="0"/>
                <a:cs typeface="Arial" panose="020B0604020202020204" pitchFamily="34" charset="0"/>
              </a:rPr>
              <a:t> in LAC are</a:t>
            </a:r>
            <a:r>
              <a:rPr lang="en-US" altLang="zh-TW" b="0" baseline="0" dirty="0">
                <a:solidFill>
                  <a:schemeClr val="tx1"/>
                </a:solidFill>
                <a:latin typeface="Arial" panose="020B0604020202020204" pitchFamily="34" charset="0"/>
                <a:cs typeface="Arial" panose="020B0604020202020204" pitchFamily="34" charset="0"/>
              </a:rPr>
              <a:t> aged </a:t>
            </a:r>
            <a:r>
              <a:rPr lang="en-US" altLang="zh-TW" b="0" dirty="0">
                <a:solidFill>
                  <a:schemeClr val="tx1"/>
                </a:solidFill>
                <a:latin typeface="Arial" panose="020B0604020202020204" pitchFamily="34" charset="0"/>
                <a:cs typeface="Arial" panose="020B0604020202020204" pitchFamily="34" charset="0"/>
              </a:rPr>
              <a:t>40 years and older has implications for HIV care and treatment planning,</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especially with regard to combining care for HIV with care for other conditions associated with aging.</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21</a:t>
            </a:fld>
            <a:endParaRPr lang="en-US"/>
          </a:p>
        </p:txBody>
      </p:sp>
    </p:spTree>
    <p:extLst>
      <p:ext uri="{BB962C8B-B14F-4D97-AF65-F5344CB8AC3E}">
        <p14:creationId xmlns:p14="http://schemas.microsoft.com/office/powerpoint/2010/main" val="1449182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Among the 44,627 males living with diagnosed HIV infection, 43% were Latino,</a:t>
            </a:r>
            <a:r>
              <a:rPr lang="en-US" baseline="0" dirty="0">
                <a:latin typeface="Arial" panose="020B0604020202020204" pitchFamily="34" charset="0"/>
                <a:cs typeface="Arial" panose="020B0604020202020204" pitchFamily="34" charset="0"/>
              </a:rPr>
              <a:t> 32% were white, 19% were African American,  4% were Asian/Pacific Islander,  2% were multiple races or unknown, and approximately 1% were American Indian/Alaska Native.</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Among the 5,662 females living with diagnosed HIV infection, </a:t>
            </a:r>
            <a:r>
              <a:rPr lang="en-US" dirty="0">
                <a:latin typeface="Arial" panose="020B0604020202020204" pitchFamily="34" charset="0"/>
                <a:cs typeface="Arial" panose="020B0604020202020204" pitchFamily="34" charset="0"/>
              </a:rPr>
              <a:t>45% were Latina,</a:t>
            </a:r>
            <a:r>
              <a:rPr lang="en-US" baseline="0" dirty="0">
                <a:latin typeface="Arial" panose="020B0604020202020204" pitchFamily="34" charset="0"/>
                <a:cs typeface="Arial" panose="020B0604020202020204" pitchFamily="34" charset="0"/>
              </a:rPr>
              <a:t> 34% were African American, 15% were White, 3% were Asian/Pacific Islander,  2% were multiple races or unknown, and approximately 1% were American Indian/Alaska Native.</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Data include persons with a diagnosis of HIV infection regardless of stage of disease at diagnosis.</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Latinos can be of any race.</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22</a:t>
            </a:fld>
            <a:endParaRPr lang="en-US"/>
          </a:p>
        </p:txBody>
      </p:sp>
    </p:spTree>
    <p:extLst>
      <p:ext uri="{BB962C8B-B14F-4D97-AF65-F5344CB8AC3E}">
        <p14:creationId xmlns:p14="http://schemas.microsoft.com/office/powerpoint/2010/main" val="3153567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The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pandemic is a widespread disease that affects all parts of the globe.</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These first few slides are intended to put the local epidemic into a national and worldwide context.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It is important to note that the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epidemic in the U.S. is not uniform. The demographics and risk exposures of those affected by HIV</a:t>
            </a:r>
            <a:r>
              <a:rPr lang="en-US" altLang="zh-TW" b="0" baseline="0" dirty="0">
                <a:solidFill>
                  <a:schemeClr val="tx1"/>
                </a:solidFill>
                <a:latin typeface="Arial" panose="020B0604020202020204" pitchFamily="34" charset="0"/>
                <a:cs typeface="Arial" panose="020B0604020202020204" pitchFamily="34" charset="0"/>
              </a:rPr>
              <a:t> infectio</a:t>
            </a:r>
            <a:r>
              <a:rPr lang="en-US" altLang="zh-TW" b="0" dirty="0">
                <a:solidFill>
                  <a:schemeClr val="tx1"/>
                </a:solidFill>
                <a:latin typeface="Arial" panose="020B0604020202020204" pitchFamily="34" charset="0"/>
                <a:cs typeface="Arial" panose="020B0604020202020204" pitchFamily="34" charset="0"/>
              </a:rPr>
              <a:t>n in the U.S. varies greatly depending upon region --</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from injection drug users in the northeast cities to Blacks in the rural South to men who have sex with men (MSM) in the West.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Applying national statistics to localized communities is likely to lead to a misrepresentation of the local epidemic. Therefore, when referencing HIV</a:t>
            </a:r>
            <a:r>
              <a:rPr lang="en-US" altLang="zh-TW" b="0" baseline="0" dirty="0">
                <a:solidFill>
                  <a:schemeClr val="tx1"/>
                </a:solidFill>
                <a:latin typeface="Arial" panose="020B0604020202020204" pitchFamily="34" charset="0"/>
                <a:cs typeface="Arial" panose="020B0604020202020204" pitchFamily="34" charset="0"/>
              </a:rPr>
              <a:t> infection </a:t>
            </a:r>
            <a:r>
              <a:rPr lang="en-US" altLang="zh-TW" b="0" dirty="0">
                <a:solidFill>
                  <a:schemeClr val="tx1"/>
                </a:solidFill>
                <a:latin typeface="Arial" panose="020B0604020202020204" pitchFamily="34" charset="0"/>
                <a:cs typeface="Arial" panose="020B0604020202020204" pitchFamily="34" charset="0"/>
              </a:rPr>
              <a:t>data to describe local groups impacted by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be sure to reference local data. </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a:t>
            </a:fld>
            <a:endParaRPr lang="en-US"/>
          </a:p>
        </p:txBody>
      </p:sp>
    </p:spTree>
    <p:extLst>
      <p:ext uri="{BB962C8B-B14F-4D97-AF65-F5344CB8AC3E}">
        <p14:creationId xmlns:p14="http://schemas.microsoft.com/office/powerpoint/2010/main" val="2661392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solidFill>
                  <a:schemeClr val="tx1"/>
                </a:solidFill>
                <a:latin typeface="Arial" panose="020B0604020202020204" pitchFamily="34" charset="0"/>
                <a:cs typeface="Arial" panose="020B0604020202020204" pitchFamily="34" charset="0"/>
              </a:rPr>
              <a:t>This slide shows the number of persons living with diagnosed HIV infection at the end of 2016 by race/ethnicity in Los Angeles</a:t>
            </a:r>
            <a:r>
              <a:rPr lang="en-US" altLang="en-US" b="0" baseline="0" dirty="0">
                <a:solidFill>
                  <a:schemeClr val="tx1"/>
                </a:solidFill>
                <a:latin typeface="Arial" panose="020B0604020202020204" pitchFamily="34" charset="0"/>
                <a:cs typeface="Arial" panose="020B0604020202020204" pitchFamily="34" charset="0"/>
              </a:rPr>
              <a:t> County</a:t>
            </a:r>
            <a:r>
              <a:rPr lang="en-US" altLang="en-US" b="0" dirty="0">
                <a:solidFill>
                  <a:schemeClr val="tx1"/>
                </a:solidFill>
                <a:latin typeface="Arial" panose="020B0604020202020204" pitchFamily="34" charset="0"/>
                <a:cs typeface="Arial" panose="020B0604020202020204" pitchFamily="34" charset="0"/>
              </a:rPr>
              <a:t>, expressed as a rate per 100,000 population. </a:t>
            </a:r>
          </a:p>
          <a:p>
            <a:endParaRPr lang="en-US" altLang="en-US" b="0" dirty="0">
              <a:solidFill>
                <a:schemeClr val="tx1"/>
              </a:solidFill>
              <a:latin typeface="Arial" panose="020B0604020202020204" pitchFamily="34" charset="0"/>
              <a:cs typeface="Arial" panose="020B0604020202020204" pitchFamily="34" charset="0"/>
            </a:endParaRPr>
          </a:p>
          <a:p>
            <a:pPr defTabSz="457153">
              <a:defRPr/>
            </a:pPr>
            <a:r>
              <a:rPr lang="en-US" altLang="zh-TW" b="0" baseline="0" dirty="0">
                <a:solidFill>
                  <a:schemeClr val="tx1"/>
                </a:solidFill>
                <a:latin typeface="Arial" panose="020B0604020202020204" pitchFamily="34" charset="0"/>
                <a:cs typeface="Arial" panose="020B0604020202020204" pitchFamily="34" charset="0"/>
              </a:rPr>
              <a:t>At year-end 2016</a:t>
            </a:r>
            <a:r>
              <a:rPr lang="en-US" dirty="0">
                <a:latin typeface="Arial" panose="020B0604020202020204" pitchFamily="34" charset="0"/>
                <a:cs typeface="Arial" panose="020B0604020202020204" pitchFamily="34" charset="0"/>
              </a:rPr>
              <a:t>, 50</a:t>
            </a:r>
            <a:r>
              <a:rPr lang="en-US" altLang="zh-TW" b="0" baseline="0" dirty="0">
                <a:solidFill>
                  <a:schemeClr val="tx1"/>
                </a:solidFill>
                <a:latin typeface="Arial" panose="020B0604020202020204" pitchFamily="34" charset="0"/>
                <a:cs typeface="Arial" panose="020B0604020202020204" pitchFamily="34" charset="0"/>
              </a:rPr>
              <a:t>,289 </a:t>
            </a:r>
            <a:r>
              <a:rPr lang="en-US" dirty="0">
                <a:latin typeface="Arial" panose="020B0604020202020204" pitchFamily="34" charset="0"/>
                <a:cs typeface="Arial" panose="020B0604020202020204" pitchFamily="34" charset="0"/>
              </a:rPr>
              <a:t>persons were living with diagnosed HIV infection in Los Angeles County (LAC) with an average prevalence rate of 492 per 100,000 population.</a:t>
            </a:r>
          </a:p>
          <a:p>
            <a:endParaRPr lang="en-US" altLang="en-US" b="0" dirty="0">
              <a:solidFill>
                <a:schemeClr val="tx1"/>
              </a:solidFill>
              <a:latin typeface="Arial" panose="020B0604020202020204" pitchFamily="34" charset="0"/>
              <a:cs typeface="Arial" panose="020B0604020202020204" pitchFamily="34" charset="0"/>
            </a:endParaRPr>
          </a:p>
          <a:p>
            <a:pPr defTabSz="457153">
              <a:defRPr/>
            </a:pPr>
            <a:r>
              <a:rPr lang="en-US" altLang="en-US" b="0" dirty="0">
                <a:solidFill>
                  <a:schemeClr val="tx1"/>
                </a:solidFill>
                <a:latin typeface="Arial" panose="020B0604020202020204" pitchFamily="34" charset="0"/>
                <a:cs typeface="Arial" panose="020B0604020202020204" pitchFamily="34" charset="0"/>
              </a:rPr>
              <a:t>Remember, a rate measures the impact of a disease in a given area because it takes into account the size of each population.  Therefore, although far more Whites and Hispanics/Latinos are living with diagnosed HIV infection in Los Angeles County, American Indians/Alaskan Natives, while comprising a very small percentage of the population, have been most impacted with the highest rate of persons living with diagnosed HIV infection</a:t>
            </a:r>
            <a:r>
              <a:rPr lang="en-US" altLang="en-US" b="0" baseline="0"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at 1,464 per 100,000 population.</a:t>
            </a:r>
            <a:r>
              <a:rPr lang="en-US" altLang="en-US" b="0" baseline="0"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Blacks/African Americans who represent less than 10 percent of the general population in this county account</a:t>
            </a:r>
            <a:r>
              <a:rPr lang="en-US" altLang="en-US" b="0" baseline="0"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for the second highest prevalence rate </a:t>
            </a:r>
            <a:r>
              <a:rPr lang="en-US" altLang="en-US" b="0" strike="noStrike" dirty="0">
                <a:solidFill>
                  <a:schemeClr val="tx1"/>
                </a:solidFill>
                <a:latin typeface="Arial" panose="020B0604020202020204" pitchFamily="34" charset="0"/>
                <a:cs typeface="Arial" panose="020B0604020202020204" pitchFamily="34" charset="0"/>
              </a:rPr>
              <a:t>at</a:t>
            </a:r>
            <a:r>
              <a:rPr lang="en-US" altLang="en-US" b="0" strike="noStrike" baseline="0"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1,192 per 100,000 population, over twice the rate of Whites and almost three times that of Hispanics/Latinos. </a:t>
            </a:r>
          </a:p>
          <a:p>
            <a:pPr defTabSz="457153">
              <a:lnSpc>
                <a:spcPct val="80000"/>
              </a:lnSpc>
              <a:defRPr/>
            </a:pPr>
            <a:endParaRPr lang="en-US" dirty="0">
              <a:latin typeface="Arial" panose="020B0604020202020204" pitchFamily="34" charset="0"/>
              <a:cs typeface="Arial" panose="020B0604020202020204" pitchFamily="34" charset="0"/>
            </a:endParaRPr>
          </a:p>
          <a:p>
            <a:pPr eaLnBrk="1" hangingPunct="1">
              <a:spcBef>
                <a:spcPct val="0"/>
              </a:spcBef>
            </a:pPr>
            <a:r>
              <a:rPr lang="en-US" altLang="en-US" b="0" dirty="0">
                <a:solidFill>
                  <a:schemeClr val="tx1"/>
                </a:solidFill>
                <a:latin typeface="Arial" panose="020B0604020202020204" pitchFamily="34" charset="0"/>
                <a:cs typeface="Arial" panose="020B0604020202020204" pitchFamily="34" charset="0"/>
              </a:rPr>
              <a:t>Data include persons living with diagnosed HIV infection regardless of stage of disease at diagnosis.</a:t>
            </a:r>
          </a:p>
          <a:p>
            <a:pPr eaLnBrk="1" hangingPunct="1">
              <a:spcBef>
                <a:spcPct val="0"/>
              </a:spcBef>
            </a:pPr>
            <a:endParaRPr lang="en-US" altLang="en-US" b="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en-US" b="0" dirty="0">
                <a:solidFill>
                  <a:schemeClr val="tx1"/>
                </a:solidFill>
                <a:latin typeface="Arial" panose="020B0604020202020204" pitchFamily="34" charset="0"/>
                <a:cs typeface="Arial" panose="020B0604020202020204" pitchFamily="34" charset="0"/>
              </a:rPr>
              <a:t>Latinos can be of any race.</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23</a:t>
            </a:fld>
            <a:endParaRPr lang="en-US"/>
          </a:p>
        </p:txBody>
      </p:sp>
    </p:spTree>
    <p:extLst>
      <p:ext uri="{BB962C8B-B14F-4D97-AF65-F5344CB8AC3E}">
        <p14:creationId xmlns:p14="http://schemas.microsoft.com/office/powerpoint/2010/main" val="211459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3">
              <a:defRPr/>
            </a:pPr>
            <a:r>
              <a:rPr lang="en-US" altLang="zh-TW" b="0" dirty="0">
                <a:solidFill>
                  <a:schemeClr val="tx1"/>
                </a:solidFill>
                <a:latin typeface="Arial" panose="020B0604020202020204" pitchFamily="34" charset="0"/>
                <a:cs typeface="Arial" panose="020B0604020202020204" pitchFamily="34" charset="0"/>
              </a:rPr>
              <a:t>This slide shows</a:t>
            </a:r>
            <a:r>
              <a:rPr lang="en-US" altLang="zh-TW" b="0" strike="noStrike"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the distribution of transmission categories</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among males and females </a:t>
            </a:r>
            <a:r>
              <a:rPr lang="en-US" altLang="zh-TW" b="0" baseline="0" dirty="0">
                <a:solidFill>
                  <a:schemeClr val="tx1"/>
                </a:solidFill>
                <a:latin typeface="Arial" panose="020B0604020202020204" pitchFamily="34" charset="0"/>
                <a:cs typeface="Arial" panose="020B0604020202020204" pitchFamily="34" charset="0"/>
              </a:rPr>
              <a:t>living with diagnosed HIV infection </a:t>
            </a:r>
            <a:r>
              <a:rPr lang="en-US" altLang="zh-TW" b="0" dirty="0">
                <a:solidFill>
                  <a:schemeClr val="tx1"/>
                </a:solidFill>
                <a:latin typeface="Arial" panose="020B0604020202020204" pitchFamily="34" charset="0"/>
                <a:cs typeface="Arial" panose="020B0604020202020204" pitchFamily="34" charset="0"/>
              </a:rPr>
              <a:t>in Los Angeles County</a:t>
            </a:r>
            <a:r>
              <a:rPr lang="en-US" altLang="zh-TW" b="0" baseline="0" dirty="0">
                <a:solidFill>
                  <a:schemeClr val="tx1"/>
                </a:solidFill>
                <a:latin typeface="Arial" panose="020B0604020202020204" pitchFamily="34" charset="0"/>
                <a:cs typeface="Arial" panose="020B0604020202020204" pitchFamily="34" charset="0"/>
              </a:rPr>
              <a:t> at year-end 2016</a:t>
            </a:r>
            <a:r>
              <a:rPr lang="en-US" altLang="zh-TW" b="0" dirty="0">
                <a:solidFill>
                  <a:schemeClr val="tx1"/>
                </a:solidFill>
                <a:latin typeface="Arial" panose="020B0604020202020204" pitchFamily="34" charset="0"/>
                <a:cs typeface="Arial" panose="020B0604020202020204" pitchFamily="34" charset="0"/>
              </a:rPr>
              <a:t>.</a:t>
            </a:r>
          </a:p>
          <a:p>
            <a:pPr defTabSz="457153">
              <a:defRPr/>
            </a:pPr>
            <a:endParaRPr lang="en-US" altLang="zh-TW" b="0" baseline="0" dirty="0">
              <a:solidFill>
                <a:schemeClr val="tx1"/>
              </a:solidFill>
              <a:latin typeface="Arial" panose="020B0604020202020204" pitchFamily="34" charset="0"/>
              <a:cs typeface="Arial" panose="020B0604020202020204" pitchFamily="34" charset="0"/>
            </a:endParaRPr>
          </a:p>
          <a:p>
            <a:pPr defTabSz="932992">
              <a:defRPr/>
            </a:pPr>
            <a:r>
              <a:rPr lang="en-US" altLang="en-US" b="0" dirty="0">
                <a:solidFill>
                  <a:schemeClr val="tx1"/>
                </a:solidFill>
                <a:latin typeface="Arial" panose="020B0604020202020204" pitchFamily="34" charset="0"/>
                <a:cs typeface="Arial" panose="020B0604020202020204" pitchFamily="34" charset="0"/>
              </a:rPr>
              <a:t>Data have been statistically adjusted to account for missing transmission category</a:t>
            </a:r>
            <a:r>
              <a:rPr lang="en-US" altLang="zh-TW" b="0" dirty="0">
                <a:solidFill>
                  <a:schemeClr val="tx1"/>
                </a:solidFill>
                <a:latin typeface="Arial" panose="020B0604020202020204" pitchFamily="34" charset="0"/>
                <a:cs typeface="Arial" panose="020B0604020202020204" pitchFamily="34" charset="0"/>
              </a:rPr>
              <a:t> for persons with unreported or unidentified </a:t>
            </a:r>
            <a:r>
              <a:rPr lang="en-US" altLang="en-US" b="0" dirty="0">
                <a:solidFill>
                  <a:schemeClr val="tx1"/>
                </a:solidFill>
                <a:latin typeface="Arial" panose="020B0604020202020204" pitchFamily="34" charset="0"/>
                <a:cs typeface="Arial" panose="020B0604020202020204" pitchFamily="34" charset="0"/>
              </a:rPr>
              <a:t>risk factors.</a:t>
            </a:r>
          </a:p>
          <a:p>
            <a:endParaRPr lang="en-US" altLang="zh-TW" b="0" dirty="0">
              <a:solidFill>
                <a:schemeClr val="tx1"/>
              </a:solidFill>
              <a:latin typeface="Arial" panose="020B0604020202020204" pitchFamily="34" charset="0"/>
              <a:cs typeface="Arial" panose="020B0604020202020204" pitchFamily="34" charset="0"/>
            </a:endParaRPr>
          </a:p>
          <a:p>
            <a:pPr defTabSz="457153">
              <a:defRPr/>
            </a:pPr>
            <a:r>
              <a:rPr lang="en-US" b="0" dirty="0">
                <a:solidFill>
                  <a:schemeClr val="tx1"/>
                </a:solidFill>
                <a:latin typeface="Arial" panose="020B0604020202020204" pitchFamily="34" charset="0"/>
                <a:cs typeface="Arial" panose="020B0604020202020204" pitchFamily="34" charset="0"/>
              </a:rPr>
              <a:t>A</a:t>
            </a:r>
            <a:r>
              <a:rPr lang="en-US" dirty="0">
                <a:solidFill>
                  <a:schemeClr val="tx1"/>
                </a:solidFill>
                <a:latin typeface="Arial" panose="020B0604020202020204" pitchFamily="34" charset="0"/>
                <a:cs typeface="Arial" panose="020B0604020202020204" pitchFamily="34" charset="0"/>
              </a:rPr>
              <a:t>mong males living with diagnosed HIV infection at the end of 2016, 88% of infections were attributed to male-to-male sexual contact, 3% of infections were attributed to injection drug use, 7% to male-to-male sexual contact </a:t>
            </a:r>
            <a:r>
              <a:rPr lang="en-US" i="1" dirty="0">
                <a:solidFill>
                  <a:schemeClr val="tx1"/>
                </a:solidFill>
                <a:latin typeface="Arial" panose="020B0604020202020204" pitchFamily="34" charset="0"/>
                <a:cs typeface="Arial" panose="020B0604020202020204" pitchFamily="34" charset="0"/>
              </a:rPr>
              <a:t>and</a:t>
            </a:r>
            <a:r>
              <a:rPr lang="en-US" dirty="0">
                <a:solidFill>
                  <a:schemeClr val="tx1"/>
                </a:solidFill>
                <a:latin typeface="Arial" panose="020B0604020202020204" pitchFamily="34" charset="0"/>
                <a:cs typeface="Arial" panose="020B0604020202020204" pitchFamily="34" charset="0"/>
              </a:rPr>
              <a:t> injection drug use, and 2% to heterosexual contact.  Less than 1% of infections were attributed to </a:t>
            </a:r>
            <a:r>
              <a:rPr lang="en-US" b="0" dirty="0">
                <a:solidFill>
                  <a:schemeClr val="tx1"/>
                </a:solidFill>
                <a:latin typeface="Arial" panose="020B0604020202020204" pitchFamily="34" charset="0"/>
                <a:cs typeface="Arial" panose="020B0604020202020204" pitchFamily="34" charset="0"/>
              </a:rPr>
              <a:t>perinatal exposure and </a:t>
            </a:r>
            <a:r>
              <a:rPr lang="en-US" dirty="0">
                <a:solidFill>
                  <a:schemeClr val="tx1"/>
                </a:solidFill>
                <a:latin typeface="Arial" panose="020B0604020202020204" pitchFamily="34" charset="0"/>
                <a:cs typeface="Arial" panose="020B0604020202020204" pitchFamily="34" charset="0"/>
              </a:rPr>
              <a:t>other transmission categories.</a:t>
            </a:r>
          </a:p>
          <a:p>
            <a:pPr defTabSz="457153">
              <a:defRPr/>
            </a:pPr>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Among females living with diagnosed </a:t>
            </a:r>
            <a:r>
              <a:rPr lang="en-US" altLang="zh-TW" b="0" baseline="0" dirty="0">
                <a:solidFill>
                  <a:schemeClr val="tx1"/>
                </a:solidFill>
                <a:latin typeface="Arial" panose="020B0604020202020204" pitchFamily="34" charset="0"/>
                <a:cs typeface="Arial" panose="020B0604020202020204" pitchFamily="34" charset="0"/>
              </a:rPr>
              <a:t>HIV infection</a:t>
            </a:r>
            <a:r>
              <a:rPr lang="en-US" altLang="zh-TW" b="0" dirty="0">
                <a:solidFill>
                  <a:schemeClr val="tx1"/>
                </a:solidFill>
                <a:latin typeface="Arial" panose="020B0604020202020204" pitchFamily="34" charset="0"/>
                <a:cs typeface="Arial" panose="020B0604020202020204" pitchFamily="34" charset="0"/>
              </a:rPr>
              <a:t> at the end of 2016, 75</a:t>
            </a:r>
            <a:r>
              <a:rPr lang="en-US" altLang="zh-TW" b="0" baseline="0" dirty="0">
                <a:solidFill>
                  <a:schemeClr val="tx1"/>
                </a:solidFill>
                <a:latin typeface="Arial" panose="020B0604020202020204" pitchFamily="34" charset="0"/>
                <a:cs typeface="Arial" panose="020B0604020202020204" pitchFamily="34" charset="0"/>
              </a:rPr>
              <a:t>% were </a:t>
            </a:r>
            <a:r>
              <a:rPr lang="en-US" altLang="zh-TW" b="0" dirty="0">
                <a:solidFill>
                  <a:schemeClr val="tx1"/>
                </a:solidFill>
                <a:latin typeface="Arial" panose="020B0604020202020204" pitchFamily="34" charset="0"/>
                <a:cs typeface="Arial" panose="020B0604020202020204" pitchFamily="34" charset="0"/>
              </a:rPr>
              <a:t>attributed </a:t>
            </a:r>
            <a:r>
              <a:rPr lang="en-US" b="0" dirty="0">
                <a:solidFill>
                  <a:schemeClr val="tx1"/>
                </a:solidFill>
                <a:latin typeface="Arial" panose="020B0604020202020204" pitchFamily="34" charset="0"/>
                <a:cs typeface="Arial" panose="020B0604020202020204" pitchFamily="34" charset="0"/>
              </a:rPr>
              <a:t>to heterosexual contact, 21% were attributed to injection drug use, 2</a:t>
            </a:r>
            <a:r>
              <a:rPr lang="en-US" altLang="zh-TW" b="0" baseline="0" dirty="0">
                <a:solidFill>
                  <a:schemeClr val="tx1"/>
                </a:solidFill>
                <a:latin typeface="Arial" panose="020B0604020202020204" pitchFamily="34" charset="0"/>
                <a:cs typeface="Arial" panose="020B0604020202020204" pitchFamily="34" charset="0"/>
              </a:rPr>
              <a:t>% were </a:t>
            </a:r>
            <a:r>
              <a:rPr lang="en-US" altLang="zh-TW" b="0" dirty="0">
                <a:solidFill>
                  <a:schemeClr val="tx1"/>
                </a:solidFill>
                <a:latin typeface="Arial" panose="020B0604020202020204" pitchFamily="34" charset="0"/>
                <a:cs typeface="Arial" panose="020B0604020202020204" pitchFamily="34" charset="0"/>
              </a:rPr>
              <a:t>attributed to</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perinatal transmission—that is, from an HIV-infected mother, and 1</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were attributed to other</a:t>
            </a:r>
            <a:r>
              <a:rPr lang="en-US" dirty="0">
                <a:solidFill>
                  <a:schemeClr val="tx1"/>
                </a:solidFill>
                <a:latin typeface="Arial" panose="020B0604020202020204" pitchFamily="34" charset="0"/>
                <a:cs typeface="Arial" panose="020B0604020202020204" pitchFamily="34" charset="0"/>
              </a:rPr>
              <a:t> transmission categories.</a:t>
            </a:r>
          </a:p>
          <a:p>
            <a:endParaRPr lang="en-US" altLang="zh-TW" b="1" baseline="0" dirty="0">
              <a:solidFill>
                <a:schemeClr val="tx1"/>
              </a:solidFill>
              <a:latin typeface="Arial" panose="020B0604020202020204" pitchFamily="34" charset="0"/>
              <a:cs typeface="Arial" panose="020B0604020202020204" pitchFamily="34" charset="0"/>
            </a:endParaRPr>
          </a:p>
          <a:p>
            <a:pPr defTabSz="457153">
              <a:defRPr/>
            </a:pPr>
            <a:r>
              <a:rPr lang="en-US" altLang="en-US" dirty="0">
                <a:solidFill>
                  <a:schemeClr val="tx1"/>
                </a:solidFill>
                <a:latin typeface="Arial" panose="020B0604020202020204" pitchFamily="34" charset="0"/>
                <a:cs typeface="Arial" panose="020B0604020202020204" pitchFamily="34" charset="0"/>
              </a:rPr>
              <a:t>Other transmission categories include hemophilia or coagulation disorder, blood transfusion, and risk factors not reported or not identified.</a:t>
            </a:r>
          </a:p>
          <a:p>
            <a:endParaRPr lang="en-US" altLang="zh-TW" b="1" baseline="0" dirty="0">
              <a:solidFill>
                <a:schemeClr val="tx1"/>
              </a:solidFill>
              <a:latin typeface="Arial" panose="020B0604020202020204" pitchFamily="34" charset="0"/>
              <a:cs typeface="Arial" panose="020B0604020202020204" pitchFamily="34" charset="0"/>
            </a:endParaRPr>
          </a:p>
          <a:p>
            <a:pPr defTabSz="457153">
              <a:defRPr/>
            </a:pPr>
            <a:r>
              <a:rPr lang="en-US" dirty="0">
                <a:solidFill>
                  <a:schemeClr val="tx1"/>
                </a:solidFill>
                <a:latin typeface="Arial" panose="020B0604020202020204" pitchFamily="34" charset="0"/>
                <a:cs typeface="Arial" panose="020B0604020202020204" pitchFamily="34" charset="0"/>
              </a:rPr>
              <a:t>Data include persons with a diagnosis of HIV infection regardless of stage of disease at diagnosis.</a:t>
            </a:r>
          </a:p>
          <a:p>
            <a:pPr defTabSz="457153">
              <a:defRPr/>
            </a:pPr>
            <a:endParaRPr lang="en-US" dirty="0">
              <a:solidFill>
                <a:schemeClr val="tx1"/>
              </a:solidFill>
              <a:latin typeface="Arial" panose="020B0604020202020204" pitchFamily="34" charset="0"/>
              <a:cs typeface="Arial" panose="020B0604020202020204" pitchFamily="34" charset="0"/>
            </a:endParaRPr>
          </a:p>
          <a:p>
            <a:pPr defTabSz="465839">
              <a:defRPr/>
            </a:pPr>
            <a:r>
              <a:rPr lang="en-US" altLang="zh-TW" b="0" dirty="0">
                <a:solidFill>
                  <a:schemeClr val="tx1"/>
                </a:solidFill>
                <a:latin typeface="Arial" panose="020B0604020202020204" pitchFamily="34" charset="0"/>
                <a:cs typeface="Arial" panose="020B0604020202020204" pitchFamily="34" charset="0"/>
              </a:rPr>
              <a:t>Data are provisional due to reporting delays.</a:t>
            </a:r>
            <a:endParaRPr lang="en-US" dirty="0"/>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24</a:t>
            </a:fld>
            <a:endParaRPr lang="en-US"/>
          </a:p>
        </p:txBody>
      </p:sp>
    </p:spTree>
    <p:extLst>
      <p:ext uri="{BB962C8B-B14F-4D97-AF65-F5344CB8AC3E}">
        <p14:creationId xmlns:p14="http://schemas.microsoft.com/office/powerpoint/2010/main" val="2050384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estimate that over 61,000 persons were living with HIV infection in Los Angeles County at the end of 2015.  Almost 9,000 of whom are unaware of their infection.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footnotes:</a:t>
            </a:r>
          </a:p>
          <a:p>
            <a:r>
              <a:rPr lang="en-US" dirty="0">
                <a:latin typeface="Arial" panose="020B0604020202020204" pitchFamily="34" charset="0"/>
                <a:cs typeface="Arial" panose="020B0604020202020204" pitchFamily="34" charset="0"/>
              </a:rPr>
              <a:t>1. An estimated 14.6% among PLWH are unaware of their infection.</a:t>
            </a:r>
          </a:p>
          <a:p>
            <a:r>
              <a:rPr lang="en-US" dirty="0">
                <a:latin typeface="Arial" panose="020B0604020202020204" pitchFamily="34" charset="0"/>
                <a:cs typeface="Arial" panose="020B0604020202020204" pitchFamily="34" charset="0"/>
              </a:rPr>
              <a:t>2. The number reported here includes (1) half of our pending lab that we believe represent real cases of HIV, but have not yet reported as a case in our registry.</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25</a:t>
            </a:fld>
            <a:endParaRPr lang="en-US"/>
          </a:p>
        </p:txBody>
      </p:sp>
    </p:spTree>
    <p:extLst>
      <p:ext uri="{BB962C8B-B14F-4D97-AF65-F5344CB8AC3E}">
        <p14:creationId xmlns:p14="http://schemas.microsoft.com/office/powerpoint/2010/main" val="1989828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solidFill>
                  <a:schemeClr val="tx1"/>
                </a:solidFill>
                <a:latin typeface="Arial" panose="020B0604020202020204" pitchFamily="34" charset="0"/>
                <a:cs typeface="Arial" panose="020B0604020202020204" pitchFamily="34" charset="0"/>
              </a:rPr>
              <a:t>This slide presents the distribution of race/ethnicity among </a:t>
            </a:r>
            <a:r>
              <a:rPr lang="en-US" altLang="zh-TW" b="0" dirty="0">
                <a:solidFill>
                  <a:schemeClr val="tx1"/>
                </a:solidFill>
                <a:latin typeface="Arial" panose="020B0604020202020204" pitchFamily="34" charset="0"/>
                <a:cs typeface="Arial" panose="020B0604020202020204" pitchFamily="34" charset="0"/>
              </a:rPr>
              <a:t>persons living with diagnosed </a:t>
            </a:r>
            <a:r>
              <a:rPr lang="en-US" altLang="zh-TW" b="0" baseline="0" dirty="0">
                <a:solidFill>
                  <a:schemeClr val="tx1"/>
                </a:solidFill>
                <a:latin typeface="Arial" panose="020B0604020202020204" pitchFamily="34" charset="0"/>
                <a:cs typeface="Arial" panose="020B0604020202020204" pitchFamily="34" charset="0"/>
              </a:rPr>
              <a:t>HIV infection</a:t>
            </a:r>
            <a:r>
              <a:rPr lang="en-US" altLang="zh-TW" b="0" dirty="0">
                <a:solidFill>
                  <a:schemeClr val="tx1"/>
                </a:solidFill>
                <a:latin typeface="Arial" panose="020B0604020202020204" pitchFamily="34" charset="0"/>
                <a:cs typeface="Arial" panose="020B0604020202020204" pitchFamily="34" charset="0"/>
              </a:rPr>
              <a:t> at year-end 2016</a:t>
            </a:r>
            <a:r>
              <a:rPr lang="en-US" altLang="zh-TW" b="0" baseline="0"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and </a:t>
            </a:r>
            <a:r>
              <a:rPr lang="en-US" altLang="zh-TW" b="0" baseline="0" dirty="0">
                <a:solidFill>
                  <a:schemeClr val="tx1"/>
                </a:solidFill>
                <a:latin typeface="Arial" panose="020B0604020202020204" pitchFamily="34" charset="0"/>
                <a:cs typeface="Arial" panose="020B0604020202020204" pitchFamily="34" charset="0"/>
              </a:rPr>
              <a:t>persons diagnosed with HIV infection</a:t>
            </a:r>
            <a:r>
              <a:rPr lang="en-US" altLang="zh-TW" b="0" dirty="0">
                <a:solidFill>
                  <a:schemeClr val="tx1"/>
                </a:solidFill>
                <a:latin typeface="Arial" panose="020B0604020202020204" pitchFamily="34" charset="0"/>
                <a:cs typeface="Arial" panose="020B0604020202020204" pitchFamily="34" charset="0"/>
              </a:rPr>
              <a:t> in 2015</a:t>
            </a:r>
            <a:r>
              <a:rPr lang="en-US" altLang="en-US" b="0" dirty="0">
                <a:solidFill>
                  <a:schemeClr val="tx1"/>
                </a:solidFill>
                <a:latin typeface="Arial" panose="020B0604020202020204" pitchFamily="34" charset="0"/>
                <a:cs typeface="Arial" panose="020B0604020202020204" pitchFamily="34" charset="0"/>
              </a:rPr>
              <a:t> in Los Angeles County.</a:t>
            </a:r>
          </a:p>
          <a:p>
            <a:endParaRPr lang="en-US" altLang="zh-TW" b="0" dirty="0">
              <a:solidFill>
                <a:schemeClr val="tx1"/>
              </a:solidFill>
              <a:latin typeface="Arial" panose="020B0604020202020204" pitchFamily="34" charset="0"/>
              <a:cs typeface="Arial" panose="020B0604020202020204" pitchFamily="34" charset="0"/>
            </a:endParaRPr>
          </a:p>
          <a:p>
            <a:pPr defTabSz="456468">
              <a:defRPr/>
            </a:pPr>
            <a:r>
              <a:rPr lang="en-US" altLang="zh-TW" b="0" baseline="0" dirty="0">
                <a:solidFill>
                  <a:schemeClr val="tx1"/>
                </a:solidFill>
                <a:latin typeface="Arial" panose="020B0604020202020204" pitchFamily="34" charset="0"/>
                <a:cs typeface="Arial" panose="020B0604020202020204" pitchFamily="34" charset="0"/>
              </a:rPr>
              <a:t>Among persons newly diagnosed with HIV infection in 2015, </a:t>
            </a:r>
            <a:r>
              <a:rPr lang="en-US" altLang="zh-TW" b="0" dirty="0">
                <a:solidFill>
                  <a:schemeClr val="tx1"/>
                </a:solidFill>
                <a:latin typeface="Arial" panose="020B0604020202020204" pitchFamily="34" charset="0"/>
                <a:cs typeface="Arial" panose="020B0604020202020204" pitchFamily="34" charset="0"/>
              </a:rPr>
              <a:t>Latinos comprised the largest proportion of cases and American Indian/Alaska Natives comprised</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the smallest proportion of cases.</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In 2015, Latinos accounted for 47</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of the diagnosed cases,</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followed by Blacks with 22%, Whites with 22%, Asians/Pacific</a:t>
            </a:r>
            <a:r>
              <a:rPr lang="en-US" altLang="zh-TW" b="0" baseline="0" dirty="0">
                <a:solidFill>
                  <a:schemeClr val="tx1"/>
                </a:solidFill>
                <a:latin typeface="Arial" panose="020B0604020202020204" pitchFamily="34" charset="0"/>
                <a:cs typeface="Arial" panose="020B0604020202020204" pitchFamily="34" charset="0"/>
              </a:rPr>
              <a:t> Islanders </a:t>
            </a:r>
            <a:r>
              <a:rPr lang="en-US" altLang="zh-TW" b="0" dirty="0">
                <a:solidFill>
                  <a:schemeClr val="tx1"/>
                </a:solidFill>
                <a:latin typeface="Arial" panose="020B0604020202020204" pitchFamily="34" charset="0"/>
                <a:cs typeface="Arial" panose="020B0604020202020204" pitchFamily="34" charset="0"/>
              </a:rPr>
              <a:t>with 5</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and American Indian/Alaska Natives with less than 1%</a:t>
            </a:r>
            <a:r>
              <a:rPr lang="en-US" altLang="zh-TW" b="0" baseline="0" dirty="0">
                <a:solidFill>
                  <a:schemeClr val="tx1"/>
                </a:solidFill>
                <a:latin typeface="Arial" panose="020B0604020202020204" pitchFamily="34" charset="0"/>
                <a:cs typeface="Arial" panose="020B0604020202020204" pitchFamily="34" charset="0"/>
              </a:rPr>
              <a:t>. Two percent (2%) were of Other races (multiple races and unknown race)</a:t>
            </a:r>
            <a:r>
              <a:rPr lang="en-US" altLang="zh-TW" b="0" dirty="0">
                <a:solidFill>
                  <a:schemeClr val="tx1"/>
                </a:solidFill>
                <a:latin typeface="Arial" panose="020B0604020202020204" pitchFamily="34" charset="0"/>
                <a:cs typeface="Arial" panose="020B0604020202020204" pitchFamily="34" charset="0"/>
              </a:rPr>
              <a:t>.</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Among persons living with </a:t>
            </a:r>
            <a:r>
              <a:rPr lang="en-US" altLang="zh-TW" b="0" baseline="0" dirty="0">
                <a:solidFill>
                  <a:schemeClr val="tx1"/>
                </a:solidFill>
                <a:latin typeface="Arial" panose="020B0604020202020204" pitchFamily="34" charset="0"/>
                <a:cs typeface="Arial" panose="020B0604020202020204" pitchFamily="34" charset="0"/>
              </a:rPr>
              <a:t>HIV infection at year-end 2016</a:t>
            </a:r>
            <a:r>
              <a:rPr lang="en-US" altLang="zh-TW" b="0" dirty="0">
                <a:solidFill>
                  <a:schemeClr val="tx1"/>
                </a:solidFill>
                <a:latin typeface="Arial" panose="020B0604020202020204" pitchFamily="34" charset="0"/>
                <a:cs typeface="Arial" panose="020B0604020202020204" pitchFamily="34" charset="0"/>
              </a:rPr>
              <a:t>, 43% were Latino, 30% White, 21% Black, 4</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Asian/Pacific Islander (Asian/PI), less than 1% were American Indian/Alaska Native (AI/AN), and 2%</a:t>
            </a:r>
            <a:r>
              <a:rPr lang="en-US" altLang="zh-TW" b="0" baseline="0" dirty="0">
                <a:solidFill>
                  <a:schemeClr val="tx1"/>
                </a:solidFill>
                <a:latin typeface="Arial" panose="020B0604020202020204" pitchFamily="34" charset="0"/>
                <a:cs typeface="Arial" panose="020B0604020202020204" pitchFamily="34" charset="0"/>
              </a:rPr>
              <a:t> were of </a:t>
            </a:r>
            <a:r>
              <a:rPr lang="en-US" altLang="zh-TW" b="0" dirty="0">
                <a:solidFill>
                  <a:schemeClr val="tx1"/>
                </a:solidFill>
                <a:latin typeface="Arial" panose="020B0604020202020204" pitchFamily="34" charset="0"/>
                <a:cs typeface="Arial" panose="020B0604020202020204" pitchFamily="34" charset="0"/>
              </a:rPr>
              <a:t>Other races (multiple races and unknown</a:t>
            </a:r>
            <a:r>
              <a:rPr lang="en-US" altLang="zh-TW" b="0" baseline="0" dirty="0">
                <a:solidFill>
                  <a:schemeClr val="tx1"/>
                </a:solidFill>
                <a:latin typeface="Arial" panose="020B0604020202020204" pitchFamily="34" charset="0"/>
                <a:cs typeface="Arial" panose="020B0604020202020204" pitchFamily="34" charset="0"/>
              </a:rPr>
              <a:t> race</a:t>
            </a:r>
            <a:r>
              <a:rPr lang="en-US" altLang="zh-TW" b="0" dirty="0">
                <a:solidFill>
                  <a:schemeClr val="tx1"/>
                </a:solidFill>
                <a:latin typeface="Arial" panose="020B0604020202020204" pitchFamily="34" charset="0"/>
                <a:cs typeface="Arial" panose="020B0604020202020204" pitchFamily="34" charset="0"/>
              </a:rPr>
              <a:t>).</a:t>
            </a:r>
            <a:r>
              <a:rPr lang="en-US" altLang="zh-TW" b="0" baseline="0" dirty="0">
                <a:solidFill>
                  <a:schemeClr val="tx1"/>
                </a:solidFill>
                <a:latin typeface="Arial" panose="020B0604020202020204" pitchFamily="34" charset="0"/>
                <a:cs typeface="Arial" panose="020B0604020202020204" pitchFamily="34" charset="0"/>
              </a:rPr>
              <a:t> </a:t>
            </a:r>
          </a:p>
          <a:p>
            <a:endParaRPr lang="en-US" altLang="zh-TW" b="0" baseline="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Overall, </a:t>
            </a:r>
            <a:r>
              <a:rPr lang="en-US" altLang="zh-TW" b="0" strike="noStrike" dirty="0">
                <a:solidFill>
                  <a:schemeClr val="tx1"/>
                </a:solidFill>
                <a:effectLst/>
                <a:latin typeface="Arial" panose="020B0604020202020204" pitchFamily="34" charset="0"/>
                <a:cs typeface="Arial" panose="020B0604020202020204" pitchFamily="34" charset="0"/>
              </a:rPr>
              <a:t>persons of color </a:t>
            </a:r>
            <a:r>
              <a:rPr lang="en-US" altLang="zh-TW" b="0" dirty="0">
                <a:solidFill>
                  <a:schemeClr val="tx1"/>
                </a:solidFill>
                <a:latin typeface="Arial" panose="020B0604020202020204" pitchFamily="34" charset="0"/>
                <a:cs typeface="Arial" panose="020B0604020202020204" pitchFamily="34" charset="0"/>
              </a:rPr>
              <a:t>represented a larger proportion among persons</a:t>
            </a:r>
            <a:r>
              <a:rPr lang="en-US" altLang="zh-TW" b="0" baseline="0" dirty="0">
                <a:solidFill>
                  <a:schemeClr val="tx1"/>
                </a:solidFill>
                <a:latin typeface="Arial" panose="020B0604020202020204" pitchFamily="34" charset="0"/>
                <a:cs typeface="Arial" panose="020B0604020202020204" pitchFamily="34" charset="0"/>
              </a:rPr>
              <a:t> newly diagnosed with HIV infection </a:t>
            </a:r>
            <a:r>
              <a:rPr lang="en-US" altLang="zh-TW" b="0" dirty="0">
                <a:solidFill>
                  <a:schemeClr val="tx1"/>
                </a:solidFill>
                <a:latin typeface="Arial" panose="020B0604020202020204" pitchFamily="34" charset="0"/>
                <a:cs typeface="Arial" panose="020B0604020202020204" pitchFamily="34" charset="0"/>
              </a:rPr>
              <a:t>when compared to the proportion </a:t>
            </a:r>
            <a:r>
              <a:rPr lang="en-US" altLang="zh-TW" b="0" strike="noStrike" dirty="0">
                <a:solidFill>
                  <a:schemeClr val="tx1"/>
                </a:solidFill>
                <a:latin typeface="Arial" panose="020B0604020202020204" pitchFamily="34" charset="0"/>
                <a:cs typeface="Arial" panose="020B0604020202020204" pitchFamily="34" charset="0"/>
              </a:rPr>
              <a:t>among</a:t>
            </a:r>
            <a:r>
              <a:rPr lang="en-US" altLang="zh-TW" b="0" dirty="0">
                <a:solidFill>
                  <a:schemeClr val="tx1"/>
                </a:solidFill>
                <a:latin typeface="Arial" panose="020B0604020202020204" pitchFamily="34" charset="0"/>
                <a:cs typeface="Arial" panose="020B0604020202020204" pitchFamily="34" charset="0"/>
              </a:rPr>
              <a:t> persons living with </a:t>
            </a:r>
            <a:r>
              <a:rPr lang="en-US" altLang="zh-TW" b="0" baseline="0" dirty="0">
                <a:solidFill>
                  <a:schemeClr val="tx1"/>
                </a:solidFill>
                <a:latin typeface="Arial" panose="020B0604020202020204" pitchFamily="34" charset="0"/>
                <a:cs typeface="Arial" panose="020B0604020202020204" pitchFamily="34" charset="0"/>
              </a:rPr>
              <a:t>HIV infection. </a:t>
            </a:r>
          </a:p>
          <a:p>
            <a:endParaRPr lang="en-US" altLang="zh-TW" b="0" baseline="0" dirty="0">
              <a:solidFill>
                <a:schemeClr val="tx1"/>
              </a:solidFill>
              <a:latin typeface="Arial" panose="020B0604020202020204" pitchFamily="34" charset="0"/>
              <a:cs typeface="Arial" panose="020B0604020202020204" pitchFamily="34" charset="0"/>
            </a:endParaRPr>
          </a:p>
          <a:p>
            <a:pPr defTabSz="465839">
              <a:defRPr/>
            </a:pPr>
            <a:r>
              <a:rPr lang="en-US" altLang="zh-TW" b="0" dirty="0">
                <a:solidFill>
                  <a:schemeClr val="tx1"/>
                </a:solidFill>
                <a:latin typeface="Arial" panose="020B0604020202020204" pitchFamily="34" charset="0"/>
                <a:cs typeface="Arial" panose="020B0604020202020204" pitchFamily="34" charset="0"/>
              </a:rPr>
              <a:t>Data are provisional due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27</a:t>
            </a:fld>
            <a:endParaRPr lang="en-US"/>
          </a:p>
        </p:txBody>
      </p:sp>
    </p:spTree>
    <p:extLst>
      <p:ext uri="{BB962C8B-B14F-4D97-AF65-F5344CB8AC3E}">
        <p14:creationId xmlns:p14="http://schemas.microsoft.com/office/powerpoint/2010/main" val="1501546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92">
              <a:defRPr/>
            </a:pPr>
            <a:r>
              <a:rPr lang="en-US" altLang="zh-TW" b="0" dirty="0">
                <a:solidFill>
                  <a:schemeClr val="tx1"/>
                </a:solidFill>
                <a:latin typeface="Arial" panose="020B0604020202020204" pitchFamily="34" charset="0"/>
                <a:cs typeface="Arial" panose="020B0604020202020204" pitchFamily="34" charset="0"/>
              </a:rPr>
              <a:t>This slide presents the distribution of</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transmission</a:t>
            </a:r>
            <a:r>
              <a:rPr lang="en-US" altLang="zh-TW" b="0" baseline="0" dirty="0">
                <a:solidFill>
                  <a:schemeClr val="tx1"/>
                </a:solidFill>
                <a:latin typeface="Arial" panose="020B0604020202020204" pitchFamily="34" charset="0"/>
                <a:cs typeface="Arial" panose="020B0604020202020204" pitchFamily="34" charset="0"/>
              </a:rPr>
              <a:t> categories </a:t>
            </a:r>
            <a:r>
              <a:rPr lang="en-US" altLang="zh-TW" b="0" dirty="0">
                <a:solidFill>
                  <a:schemeClr val="tx1"/>
                </a:solidFill>
                <a:latin typeface="Arial" panose="020B0604020202020204" pitchFamily="34" charset="0"/>
                <a:cs typeface="Arial" panose="020B0604020202020204" pitchFamily="34" charset="0"/>
              </a:rPr>
              <a:t>among males living with</a:t>
            </a:r>
            <a:r>
              <a:rPr lang="en-US" altLang="zh-TW" b="0" baseline="0" dirty="0">
                <a:solidFill>
                  <a:schemeClr val="tx1"/>
                </a:solidFill>
                <a:latin typeface="Arial" panose="020B0604020202020204" pitchFamily="34" charset="0"/>
                <a:cs typeface="Arial" panose="020B0604020202020204" pitchFamily="34" charset="0"/>
              </a:rPr>
              <a:t> diagnosed HIV infection</a:t>
            </a:r>
            <a:r>
              <a:rPr lang="en-US" altLang="zh-TW" b="0" dirty="0">
                <a:solidFill>
                  <a:schemeClr val="tx1"/>
                </a:solidFill>
                <a:latin typeface="Arial" panose="020B0604020202020204" pitchFamily="34" charset="0"/>
                <a:cs typeface="Arial" panose="020B0604020202020204" pitchFamily="34" charset="0"/>
              </a:rPr>
              <a:t> at year-end 2016 and persons diagnosed with </a:t>
            </a:r>
            <a:r>
              <a:rPr lang="en-US" altLang="zh-TW" b="0" baseline="0" dirty="0">
                <a:solidFill>
                  <a:schemeClr val="tx1"/>
                </a:solidFill>
                <a:latin typeface="Arial" panose="020B0604020202020204" pitchFamily="34" charset="0"/>
                <a:cs typeface="Arial" panose="020B0604020202020204" pitchFamily="34" charset="0"/>
              </a:rPr>
              <a:t>HIV infection </a:t>
            </a:r>
            <a:r>
              <a:rPr lang="en-US" altLang="zh-TW" b="0" dirty="0">
                <a:solidFill>
                  <a:schemeClr val="tx1"/>
                </a:solidFill>
                <a:latin typeface="Arial" panose="020B0604020202020204" pitchFamily="34" charset="0"/>
                <a:cs typeface="Arial" panose="020B0604020202020204" pitchFamily="34" charset="0"/>
              </a:rPr>
              <a:t>in 2015 in Los Angeles County.</a:t>
            </a:r>
            <a:endParaRPr lang="en-US" altLang="en-US" b="0" dirty="0">
              <a:solidFill>
                <a:schemeClr val="tx1"/>
              </a:solidFill>
              <a:latin typeface="Arial" panose="020B0604020202020204" pitchFamily="34" charset="0"/>
              <a:cs typeface="Arial" panose="020B0604020202020204" pitchFamily="34" charset="0"/>
            </a:endParaRPr>
          </a:p>
          <a:p>
            <a:pPr defTabSz="932992">
              <a:defRPr/>
            </a:pPr>
            <a:endParaRPr lang="en-US" altLang="en-US" b="0" dirty="0">
              <a:solidFill>
                <a:schemeClr val="tx1"/>
              </a:solidFill>
              <a:latin typeface="Arial" panose="020B0604020202020204" pitchFamily="34" charset="0"/>
              <a:cs typeface="Arial" panose="020B0604020202020204" pitchFamily="34" charset="0"/>
            </a:endParaRPr>
          </a:p>
          <a:p>
            <a:pPr defTabSz="932992">
              <a:defRPr/>
            </a:pPr>
            <a:r>
              <a:rPr lang="en-US" altLang="en-US" b="0" dirty="0">
                <a:solidFill>
                  <a:schemeClr val="tx1"/>
                </a:solidFill>
                <a:latin typeface="Arial" panose="020B0604020202020204" pitchFamily="34" charset="0"/>
                <a:cs typeface="Arial" panose="020B0604020202020204" pitchFamily="34" charset="0"/>
              </a:rPr>
              <a:t>Data have been statistically adjusted to account for missing transmission category</a:t>
            </a:r>
            <a:r>
              <a:rPr lang="en-US" altLang="zh-TW" b="0" dirty="0">
                <a:solidFill>
                  <a:schemeClr val="tx1"/>
                </a:solidFill>
                <a:latin typeface="Arial" panose="020B0604020202020204" pitchFamily="34" charset="0"/>
                <a:cs typeface="Arial" panose="020B0604020202020204" pitchFamily="34" charset="0"/>
              </a:rPr>
              <a:t> for persons with unreported or unidentified </a:t>
            </a:r>
            <a:r>
              <a:rPr lang="en-US" altLang="en-US" b="0" dirty="0">
                <a:solidFill>
                  <a:schemeClr val="tx1"/>
                </a:solidFill>
                <a:latin typeface="Arial" panose="020B0604020202020204" pitchFamily="34" charset="0"/>
                <a:cs typeface="Arial" panose="020B0604020202020204" pitchFamily="34" charset="0"/>
              </a:rPr>
              <a:t>risk factors.</a:t>
            </a:r>
          </a:p>
          <a:p>
            <a:endParaRPr lang="en-US" altLang="zh-TW" b="0" dirty="0">
              <a:solidFill>
                <a:schemeClr val="tx1"/>
              </a:solidFill>
              <a:latin typeface="Arial" panose="020B0604020202020204" pitchFamily="34" charset="0"/>
              <a:cs typeface="Arial" panose="020B0604020202020204" pitchFamily="34" charset="0"/>
            </a:endParaRPr>
          </a:p>
          <a:p>
            <a:pPr defTabSz="457798">
              <a:defRPr/>
            </a:pPr>
            <a:r>
              <a:rPr lang="en-US" b="0" dirty="0">
                <a:solidFill>
                  <a:schemeClr val="tx1"/>
                </a:solidFill>
                <a:latin typeface="Arial" panose="020B0604020202020204" pitchFamily="34" charset="0"/>
                <a:cs typeface="Arial" panose="020B0604020202020204" pitchFamily="34" charset="0"/>
              </a:rPr>
              <a:t>Among males</a:t>
            </a:r>
            <a:r>
              <a:rPr lang="en-US" b="0" baseline="0" dirty="0">
                <a:solidFill>
                  <a:schemeClr val="tx1"/>
                </a:solidFill>
                <a:latin typeface="Arial" panose="020B0604020202020204" pitchFamily="34" charset="0"/>
                <a:cs typeface="Arial" panose="020B0604020202020204" pitchFamily="34" charset="0"/>
              </a:rPr>
              <a:t> diagnosed with HIV infection in Los Angeles County in 2015, </a:t>
            </a:r>
            <a:r>
              <a:rPr lang="en-US" b="0" dirty="0">
                <a:solidFill>
                  <a:schemeClr val="tx1"/>
                </a:solidFill>
                <a:latin typeface="Arial" panose="020B0604020202020204" pitchFamily="34" charset="0"/>
                <a:cs typeface="Arial" panose="020B0604020202020204" pitchFamily="34" charset="0"/>
              </a:rPr>
              <a:t>93% of infections were attributed to male-to-male sexual contact, 3% of infections were attributed to injection drug use, and 3% to male-to-male sexual contact </a:t>
            </a:r>
            <a:r>
              <a:rPr lang="en-US" b="0" i="1" dirty="0">
                <a:solidFill>
                  <a:schemeClr val="tx1"/>
                </a:solidFill>
                <a:latin typeface="Arial" panose="020B0604020202020204" pitchFamily="34" charset="0"/>
                <a:cs typeface="Arial" panose="020B0604020202020204" pitchFamily="34" charset="0"/>
              </a:rPr>
              <a:t>and</a:t>
            </a:r>
            <a:r>
              <a:rPr lang="en-US" b="0" dirty="0">
                <a:solidFill>
                  <a:schemeClr val="tx1"/>
                </a:solidFill>
                <a:latin typeface="Arial" panose="020B0604020202020204" pitchFamily="34" charset="0"/>
                <a:cs typeface="Arial" panose="020B0604020202020204" pitchFamily="34" charset="0"/>
              </a:rPr>
              <a:t> injection drug use.  Less than 1% of infections were attributed to heterosexual contact, perinatal exposure, and</a:t>
            </a:r>
            <a:r>
              <a:rPr lang="en-US" b="0" baseline="0"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other transmission categories</a:t>
            </a:r>
            <a:r>
              <a:rPr lang="en-US" b="0" dirty="0">
                <a:solidFill>
                  <a:schemeClr val="tx1"/>
                </a:solidFill>
                <a:latin typeface="Arial" panose="020B0604020202020204" pitchFamily="34" charset="0"/>
                <a:cs typeface="Arial" panose="020B0604020202020204" pitchFamily="34" charset="0"/>
              </a:rPr>
              <a:t>.</a:t>
            </a:r>
          </a:p>
          <a:p>
            <a:pPr defTabSz="457798">
              <a:defRPr/>
            </a:pPr>
            <a:endParaRPr lang="en-US" b="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en-US" b="0" dirty="0">
                <a:solidFill>
                  <a:schemeClr val="tx1"/>
                </a:solidFill>
                <a:latin typeface="Arial" panose="020B0604020202020204" pitchFamily="34" charset="0"/>
                <a:cs typeface="Arial" panose="020B0604020202020204" pitchFamily="34" charset="0"/>
              </a:rPr>
              <a:t>Among</a:t>
            </a:r>
            <a:r>
              <a:rPr lang="en-US" altLang="en-US" b="0" baseline="0" dirty="0">
                <a:solidFill>
                  <a:schemeClr val="tx1"/>
                </a:solidFill>
                <a:latin typeface="Arial" panose="020B0604020202020204" pitchFamily="34" charset="0"/>
                <a:cs typeface="Arial" panose="020B0604020202020204" pitchFamily="34" charset="0"/>
              </a:rPr>
              <a:t> males living with diagnosed HIV infection at the end of 2016, </a:t>
            </a:r>
            <a:r>
              <a:rPr lang="en-US" altLang="en-US" b="0" dirty="0">
                <a:solidFill>
                  <a:schemeClr val="tx1"/>
                </a:solidFill>
                <a:latin typeface="Arial" panose="020B0604020202020204" pitchFamily="34" charset="0"/>
                <a:cs typeface="Arial" panose="020B0604020202020204" pitchFamily="34" charset="0"/>
              </a:rPr>
              <a:t>88% of infections were attributed to male-to-male sexual contact, 3% to injection drug use, 7% to male-to-male sexual </a:t>
            </a:r>
            <a:r>
              <a:rPr lang="en-US" altLang="en-US" b="0" i="0" dirty="0">
                <a:solidFill>
                  <a:schemeClr val="tx1"/>
                </a:solidFill>
                <a:latin typeface="Arial" panose="020B0604020202020204" pitchFamily="34" charset="0"/>
                <a:cs typeface="Arial" panose="020B0604020202020204" pitchFamily="34" charset="0"/>
              </a:rPr>
              <a:t>contact and </a:t>
            </a:r>
            <a:r>
              <a:rPr lang="en-US" altLang="en-US" b="0" dirty="0">
                <a:solidFill>
                  <a:schemeClr val="tx1"/>
                </a:solidFill>
                <a:latin typeface="Arial" panose="020B0604020202020204" pitchFamily="34" charset="0"/>
                <a:cs typeface="Arial" panose="020B0604020202020204" pitchFamily="34" charset="0"/>
              </a:rPr>
              <a:t>injection drug use, 2% to heterosexual contact, and less than 1% to </a:t>
            </a:r>
            <a:r>
              <a:rPr lang="en-US" b="0" dirty="0">
                <a:solidFill>
                  <a:schemeClr val="tx1"/>
                </a:solidFill>
                <a:latin typeface="Arial" panose="020B0604020202020204" pitchFamily="34" charset="0"/>
                <a:cs typeface="Arial" panose="020B0604020202020204" pitchFamily="34" charset="0"/>
              </a:rPr>
              <a:t>perinatal exposure and </a:t>
            </a:r>
            <a:r>
              <a:rPr lang="en-US" altLang="en-US" b="0" dirty="0">
                <a:solidFill>
                  <a:schemeClr val="tx1"/>
                </a:solidFill>
                <a:latin typeface="Arial" panose="020B0604020202020204" pitchFamily="34" charset="0"/>
                <a:cs typeface="Arial" panose="020B0604020202020204" pitchFamily="34" charset="0"/>
              </a:rPr>
              <a:t>other transmission categories.</a:t>
            </a:r>
          </a:p>
          <a:p>
            <a:pPr eaLnBrk="1" hangingPunct="1">
              <a:spcBef>
                <a:spcPct val="0"/>
              </a:spcBef>
            </a:pPr>
            <a:endParaRPr lang="en-US" dirty="0">
              <a:solidFill>
                <a:schemeClr val="tx1"/>
              </a:solidFill>
              <a:latin typeface="Arial" panose="020B0604020202020204" pitchFamily="34" charset="0"/>
              <a:cs typeface="Arial" panose="020B0604020202020204" pitchFamily="34" charset="0"/>
            </a:endParaRPr>
          </a:p>
          <a:p>
            <a:pPr defTabSz="457798">
              <a:defRPr/>
            </a:pPr>
            <a:r>
              <a:rPr lang="en-US" altLang="en-US" dirty="0">
                <a:solidFill>
                  <a:schemeClr val="tx1"/>
                </a:solidFill>
                <a:latin typeface="Arial" panose="020B0604020202020204" pitchFamily="34" charset="0"/>
                <a:cs typeface="Arial" panose="020B0604020202020204" pitchFamily="34" charset="0"/>
              </a:rPr>
              <a:t>Other transmission categories include hemophilia or coagulation, blood transfusion, and risk factor not reported or not identified.</a:t>
            </a:r>
          </a:p>
          <a:p>
            <a:pPr defTabSz="457798">
              <a:defRPr/>
            </a:pPr>
            <a:endParaRPr lang="en-US" b="0" dirty="0">
              <a:latin typeface="Arial" panose="020B0604020202020204" pitchFamily="34" charset="0"/>
              <a:cs typeface="Arial" panose="020B0604020202020204" pitchFamily="34" charset="0"/>
            </a:endParaRPr>
          </a:p>
          <a:p>
            <a:pPr defTabSz="457798">
              <a:defRPr/>
            </a:pPr>
            <a:r>
              <a:rPr lang="en-US" b="0" dirty="0">
                <a:latin typeface="Arial" panose="020B0604020202020204" pitchFamily="34" charset="0"/>
                <a:cs typeface="Arial" panose="020B0604020202020204" pitchFamily="34" charset="0"/>
              </a:rPr>
              <a:t>Data include persons with a diagnosis of HIV infection regardless of stage of disease at diagnosis.</a:t>
            </a:r>
          </a:p>
          <a:p>
            <a:pPr defTabSz="457798">
              <a:defRPr/>
            </a:pPr>
            <a:endParaRPr lang="en-US" altLang="zh-TW" b="0" dirty="0">
              <a:latin typeface="Arial" panose="020B0604020202020204" pitchFamily="34" charset="0"/>
              <a:cs typeface="Arial" panose="020B0604020202020204" pitchFamily="34" charset="0"/>
            </a:endParaRPr>
          </a:p>
          <a:p>
            <a:pPr defTabSz="457798">
              <a:defRPr/>
            </a:pPr>
            <a:r>
              <a:rPr lang="en-US" altLang="zh-TW" b="0" dirty="0">
                <a:latin typeface="Arial" panose="020B0604020202020204" pitchFamily="34" charset="0"/>
                <a:cs typeface="Arial" panose="020B0604020202020204" pitchFamily="34" charset="0"/>
              </a:rPr>
              <a:t>Data are provisional due to reporting delays.</a:t>
            </a:r>
            <a:endParaRPr lang="zh-TW" altLang="en-US"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28</a:t>
            </a:fld>
            <a:endParaRPr lang="en-US"/>
          </a:p>
        </p:txBody>
      </p:sp>
    </p:spTree>
    <p:extLst>
      <p:ext uri="{BB962C8B-B14F-4D97-AF65-F5344CB8AC3E}">
        <p14:creationId xmlns:p14="http://schemas.microsoft.com/office/powerpoint/2010/main" val="967707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992">
              <a:defRPr/>
            </a:pPr>
            <a:r>
              <a:rPr lang="en-US" altLang="zh-TW" b="0" dirty="0">
                <a:solidFill>
                  <a:schemeClr val="tx1"/>
                </a:solidFill>
                <a:latin typeface="Arial" panose="020B0604020202020204" pitchFamily="34" charset="0"/>
                <a:cs typeface="Arial" panose="020B0604020202020204" pitchFamily="34" charset="0"/>
              </a:rPr>
              <a:t>This slide presents the distribution of</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transmission</a:t>
            </a:r>
            <a:r>
              <a:rPr lang="en-US" altLang="zh-TW" b="0" baseline="0" dirty="0">
                <a:solidFill>
                  <a:schemeClr val="tx1"/>
                </a:solidFill>
                <a:latin typeface="Arial" panose="020B0604020202020204" pitchFamily="34" charset="0"/>
                <a:cs typeface="Arial" panose="020B0604020202020204" pitchFamily="34" charset="0"/>
              </a:rPr>
              <a:t> categories </a:t>
            </a:r>
            <a:r>
              <a:rPr lang="en-US" altLang="zh-TW" b="0" dirty="0">
                <a:solidFill>
                  <a:schemeClr val="tx1"/>
                </a:solidFill>
                <a:latin typeface="Arial" panose="020B0604020202020204" pitchFamily="34" charset="0"/>
                <a:cs typeface="Arial" panose="020B0604020202020204" pitchFamily="34" charset="0"/>
              </a:rPr>
              <a:t>among females living with</a:t>
            </a:r>
            <a:r>
              <a:rPr lang="en-US" altLang="zh-TW" b="0" baseline="0" dirty="0">
                <a:solidFill>
                  <a:schemeClr val="tx1"/>
                </a:solidFill>
                <a:latin typeface="Arial" panose="020B0604020202020204" pitchFamily="34" charset="0"/>
                <a:cs typeface="Arial" panose="020B0604020202020204" pitchFamily="34" charset="0"/>
              </a:rPr>
              <a:t> HIV infection</a:t>
            </a:r>
            <a:r>
              <a:rPr lang="en-US" altLang="zh-TW" b="0" dirty="0">
                <a:solidFill>
                  <a:schemeClr val="tx1"/>
                </a:solidFill>
                <a:latin typeface="Arial" panose="020B0604020202020204" pitchFamily="34" charset="0"/>
                <a:cs typeface="Arial" panose="020B0604020202020204" pitchFamily="34" charset="0"/>
              </a:rPr>
              <a:t> at year-end 2016 and persons diagnosed with </a:t>
            </a:r>
            <a:r>
              <a:rPr lang="en-US" altLang="zh-TW" b="0" baseline="0" dirty="0">
                <a:solidFill>
                  <a:schemeClr val="tx1"/>
                </a:solidFill>
                <a:latin typeface="Arial" panose="020B0604020202020204" pitchFamily="34" charset="0"/>
                <a:cs typeface="Arial" panose="020B0604020202020204" pitchFamily="34" charset="0"/>
              </a:rPr>
              <a:t>HIV infection </a:t>
            </a:r>
            <a:r>
              <a:rPr lang="en-US" altLang="zh-TW" b="0" dirty="0">
                <a:solidFill>
                  <a:schemeClr val="tx1"/>
                </a:solidFill>
                <a:latin typeface="Arial" panose="020B0604020202020204" pitchFamily="34" charset="0"/>
                <a:cs typeface="Arial" panose="020B0604020202020204" pitchFamily="34" charset="0"/>
              </a:rPr>
              <a:t>in 2015 in Los Angeles County.</a:t>
            </a:r>
            <a:endParaRPr lang="en-US" altLang="en-US" b="0" dirty="0">
              <a:solidFill>
                <a:schemeClr val="tx1"/>
              </a:solidFill>
              <a:latin typeface="Arial" panose="020B0604020202020204" pitchFamily="34" charset="0"/>
              <a:cs typeface="Arial" panose="020B0604020202020204" pitchFamily="34" charset="0"/>
            </a:endParaRPr>
          </a:p>
          <a:p>
            <a:pPr defTabSz="932992">
              <a:defRPr/>
            </a:pPr>
            <a:endParaRPr lang="en-US" altLang="en-US" b="0" dirty="0">
              <a:solidFill>
                <a:schemeClr val="tx1"/>
              </a:solidFill>
              <a:latin typeface="Arial" panose="020B0604020202020204" pitchFamily="34" charset="0"/>
              <a:cs typeface="Arial" panose="020B0604020202020204" pitchFamily="34" charset="0"/>
            </a:endParaRPr>
          </a:p>
          <a:p>
            <a:pPr defTabSz="932992">
              <a:defRPr/>
            </a:pPr>
            <a:r>
              <a:rPr lang="en-US" altLang="en-US" b="0" dirty="0">
                <a:solidFill>
                  <a:schemeClr val="tx1"/>
                </a:solidFill>
                <a:latin typeface="Arial" panose="020B0604020202020204" pitchFamily="34" charset="0"/>
                <a:cs typeface="Arial" panose="020B0604020202020204" pitchFamily="34" charset="0"/>
              </a:rPr>
              <a:t>Data have been statistically adjusted to account for missing transmission category</a:t>
            </a:r>
            <a:r>
              <a:rPr lang="en-US" altLang="zh-TW" b="0" dirty="0">
                <a:solidFill>
                  <a:schemeClr val="tx1"/>
                </a:solidFill>
                <a:latin typeface="Arial" panose="020B0604020202020204" pitchFamily="34" charset="0"/>
                <a:cs typeface="Arial" panose="020B0604020202020204" pitchFamily="34" charset="0"/>
              </a:rPr>
              <a:t> for persons with unreported or unidentified </a:t>
            </a:r>
            <a:r>
              <a:rPr lang="en-US" altLang="en-US" b="0" dirty="0">
                <a:solidFill>
                  <a:schemeClr val="tx1"/>
                </a:solidFill>
                <a:latin typeface="Arial" panose="020B0604020202020204" pitchFamily="34" charset="0"/>
                <a:cs typeface="Arial" panose="020B0604020202020204" pitchFamily="34" charset="0"/>
              </a:rPr>
              <a:t>risk factors.</a:t>
            </a:r>
          </a:p>
          <a:p>
            <a:endParaRPr lang="en-US" altLang="zh-TW" b="0" dirty="0">
              <a:solidFill>
                <a:schemeClr val="tx1"/>
              </a:solidFill>
              <a:latin typeface="Arial" panose="020B0604020202020204" pitchFamily="34" charset="0"/>
              <a:cs typeface="Arial" panose="020B0604020202020204" pitchFamily="34" charset="0"/>
            </a:endParaRPr>
          </a:p>
          <a:p>
            <a:pPr defTabSz="457798">
              <a:defRPr/>
            </a:pPr>
            <a:r>
              <a:rPr lang="en-US" b="0" dirty="0">
                <a:solidFill>
                  <a:schemeClr val="tx1"/>
                </a:solidFill>
                <a:latin typeface="Arial" panose="020B0604020202020204" pitchFamily="34" charset="0"/>
                <a:cs typeface="Arial" panose="020B0604020202020204" pitchFamily="34" charset="0"/>
              </a:rPr>
              <a:t>In 2015, among</a:t>
            </a:r>
            <a:r>
              <a:rPr lang="en-US" b="0" baseline="0" dirty="0">
                <a:solidFill>
                  <a:schemeClr val="tx1"/>
                </a:solidFill>
                <a:latin typeface="Arial" panose="020B0604020202020204" pitchFamily="34" charset="0"/>
                <a:cs typeface="Arial" panose="020B0604020202020204" pitchFamily="34" charset="0"/>
              </a:rPr>
              <a:t> females diagnosed with HIV infection in Los Angeles County, 75</a:t>
            </a:r>
            <a:r>
              <a:rPr lang="en-US" b="0" dirty="0">
                <a:solidFill>
                  <a:schemeClr val="tx1"/>
                </a:solidFill>
                <a:latin typeface="Arial" panose="020B0604020202020204" pitchFamily="34" charset="0"/>
                <a:cs typeface="Arial" panose="020B0604020202020204" pitchFamily="34" charset="0"/>
              </a:rPr>
              <a:t>% of infections were attributed to heterosexual contact, 24% of infections were attributed to injection drug use,</a:t>
            </a:r>
            <a:r>
              <a:rPr lang="en-US" b="0" baseline="0" dirty="0">
                <a:solidFill>
                  <a:schemeClr val="tx1"/>
                </a:solidFill>
                <a:latin typeface="Arial" panose="020B0604020202020204" pitchFamily="34" charset="0"/>
                <a:cs typeface="Arial" panose="020B0604020202020204" pitchFamily="34" charset="0"/>
              </a:rPr>
              <a:t> and </a:t>
            </a:r>
            <a:r>
              <a:rPr lang="en-US" b="0" dirty="0">
                <a:solidFill>
                  <a:schemeClr val="tx1"/>
                </a:solidFill>
                <a:latin typeface="Arial" panose="020B0604020202020204" pitchFamily="34" charset="0"/>
                <a:cs typeface="Arial" panose="020B0604020202020204" pitchFamily="34" charset="0"/>
              </a:rPr>
              <a:t>1% of infections were attributed to </a:t>
            </a:r>
            <a:r>
              <a:rPr lang="en-US" altLang="en-US" b="0" dirty="0">
                <a:solidFill>
                  <a:schemeClr val="tx1"/>
                </a:solidFill>
                <a:latin typeface="Arial" panose="020B0604020202020204" pitchFamily="34" charset="0"/>
                <a:cs typeface="Arial" panose="020B0604020202020204" pitchFamily="34" charset="0"/>
              </a:rPr>
              <a:t>perinatal</a:t>
            </a:r>
            <a:r>
              <a:rPr lang="en-US" altLang="en-US" b="0" baseline="0" dirty="0">
                <a:solidFill>
                  <a:schemeClr val="tx1"/>
                </a:solidFill>
                <a:latin typeface="Arial" panose="020B0604020202020204" pitchFamily="34" charset="0"/>
                <a:cs typeface="Arial" panose="020B0604020202020204" pitchFamily="34" charset="0"/>
              </a:rPr>
              <a:t> exposure</a:t>
            </a:r>
            <a:r>
              <a:rPr lang="en-US" b="0" dirty="0">
                <a:solidFill>
                  <a:schemeClr val="tx1"/>
                </a:solidFill>
                <a:latin typeface="Arial" panose="020B0604020202020204" pitchFamily="34" charset="0"/>
                <a:cs typeface="Arial" panose="020B0604020202020204" pitchFamily="34" charset="0"/>
              </a:rPr>
              <a:t>.</a:t>
            </a:r>
          </a:p>
          <a:p>
            <a:pPr defTabSz="457798">
              <a:defRPr/>
            </a:pPr>
            <a:endParaRPr lang="en-US" b="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en-US" b="0" dirty="0">
                <a:solidFill>
                  <a:schemeClr val="tx1"/>
                </a:solidFill>
                <a:latin typeface="Arial" panose="020B0604020202020204" pitchFamily="34" charset="0"/>
                <a:cs typeface="Arial" panose="020B0604020202020204" pitchFamily="34" charset="0"/>
              </a:rPr>
              <a:t>Among</a:t>
            </a:r>
            <a:r>
              <a:rPr lang="en-US" altLang="en-US" b="0" baseline="0" dirty="0">
                <a:solidFill>
                  <a:schemeClr val="tx1"/>
                </a:solidFill>
                <a:latin typeface="Arial" panose="020B0604020202020204" pitchFamily="34" charset="0"/>
                <a:cs typeface="Arial" panose="020B0604020202020204" pitchFamily="34" charset="0"/>
              </a:rPr>
              <a:t> females living with diagnosed HIV infection at the end of 2016, </a:t>
            </a:r>
            <a:r>
              <a:rPr lang="en-US" altLang="en-US" b="0" dirty="0">
                <a:solidFill>
                  <a:schemeClr val="tx1"/>
                </a:solidFill>
                <a:latin typeface="Arial" panose="020B0604020202020204" pitchFamily="34" charset="0"/>
                <a:cs typeface="Arial" panose="020B0604020202020204" pitchFamily="34" charset="0"/>
              </a:rPr>
              <a:t>75% of infections were attributed to heterosexual contact, 22% to injection drug use, 2% to perinatal</a:t>
            </a:r>
            <a:r>
              <a:rPr lang="en-US" altLang="en-US" b="0" baseline="0" dirty="0">
                <a:solidFill>
                  <a:schemeClr val="tx1"/>
                </a:solidFill>
                <a:latin typeface="Arial" panose="020B0604020202020204" pitchFamily="34" charset="0"/>
                <a:cs typeface="Arial" panose="020B0604020202020204" pitchFamily="34" charset="0"/>
              </a:rPr>
              <a:t> exposure, </a:t>
            </a:r>
            <a:r>
              <a:rPr lang="en-US" altLang="en-US" b="0" dirty="0">
                <a:solidFill>
                  <a:schemeClr val="tx1"/>
                </a:solidFill>
                <a:latin typeface="Arial" panose="020B0604020202020204" pitchFamily="34" charset="0"/>
                <a:cs typeface="Arial" panose="020B0604020202020204" pitchFamily="34" charset="0"/>
              </a:rPr>
              <a:t>and 1%</a:t>
            </a:r>
            <a:r>
              <a:rPr lang="en-US" altLang="en-US" b="0" baseline="0" dirty="0">
                <a:solidFill>
                  <a:schemeClr val="tx1"/>
                </a:solidFill>
                <a:latin typeface="Arial" panose="020B0604020202020204" pitchFamily="34" charset="0"/>
                <a:cs typeface="Arial" panose="020B0604020202020204" pitchFamily="34" charset="0"/>
              </a:rPr>
              <a:t> to other tra</a:t>
            </a:r>
            <a:r>
              <a:rPr lang="en-US" altLang="en-US" b="0" dirty="0">
                <a:solidFill>
                  <a:schemeClr val="tx1"/>
                </a:solidFill>
                <a:latin typeface="Arial" panose="020B0604020202020204" pitchFamily="34" charset="0"/>
                <a:cs typeface="Arial" panose="020B0604020202020204" pitchFamily="34" charset="0"/>
              </a:rPr>
              <a:t>nsmission categories. </a:t>
            </a:r>
          </a:p>
          <a:p>
            <a:pPr eaLnBrk="1" hangingPunct="1">
              <a:spcBef>
                <a:spcPct val="0"/>
              </a:spcBef>
            </a:pPr>
            <a:endParaRPr lang="en-US" dirty="0">
              <a:solidFill>
                <a:schemeClr val="tx1"/>
              </a:solidFill>
              <a:latin typeface="Arial" panose="020B0604020202020204" pitchFamily="34" charset="0"/>
              <a:cs typeface="Arial" panose="020B0604020202020204" pitchFamily="34" charset="0"/>
            </a:endParaRPr>
          </a:p>
          <a:p>
            <a:pPr defTabSz="457798">
              <a:defRPr/>
            </a:pPr>
            <a:r>
              <a:rPr lang="en-US" altLang="en-US" dirty="0">
                <a:solidFill>
                  <a:schemeClr val="tx1"/>
                </a:solidFill>
                <a:latin typeface="Arial" panose="020B0604020202020204" pitchFamily="34" charset="0"/>
                <a:cs typeface="Arial" panose="020B0604020202020204" pitchFamily="34" charset="0"/>
              </a:rPr>
              <a:t>Other transmission categories include hemophilia or coagulation disorder, blood transfusion, and risk factor not reported or not identified.</a:t>
            </a:r>
          </a:p>
          <a:p>
            <a:pPr defTabSz="457798">
              <a:defRPr/>
            </a:pPr>
            <a:endParaRPr lang="en-US" b="0" dirty="0">
              <a:solidFill>
                <a:schemeClr val="tx1"/>
              </a:solidFill>
              <a:latin typeface="Arial" panose="020B0604020202020204" pitchFamily="34" charset="0"/>
              <a:cs typeface="Arial" panose="020B0604020202020204" pitchFamily="34" charset="0"/>
            </a:endParaRPr>
          </a:p>
          <a:p>
            <a:pPr defTabSz="457798">
              <a:defRPr/>
            </a:pPr>
            <a:r>
              <a:rPr lang="en-US" b="0" dirty="0">
                <a:solidFill>
                  <a:schemeClr val="tx1"/>
                </a:solidFill>
                <a:latin typeface="Arial" panose="020B0604020202020204" pitchFamily="34" charset="0"/>
                <a:cs typeface="Arial" panose="020B0604020202020204" pitchFamily="34" charset="0"/>
              </a:rPr>
              <a:t>Data include persons with a diagnosis of HIV infection regardless of stage of disease at diagnosis.</a:t>
            </a:r>
          </a:p>
          <a:p>
            <a:pPr defTabSz="457798">
              <a:defRPr/>
            </a:pPr>
            <a:endParaRPr lang="en-US" altLang="zh-TW" b="0" dirty="0">
              <a:solidFill>
                <a:schemeClr val="tx1"/>
              </a:solidFill>
              <a:latin typeface="Arial" panose="020B0604020202020204" pitchFamily="34" charset="0"/>
              <a:cs typeface="Arial" panose="020B0604020202020204" pitchFamily="34" charset="0"/>
            </a:endParaRPr>
          </a:p>
          <a:p>
            <a:pPr defTabSz="457798">
              <a:defRPr/>
            </a:pPr>
            <a:r>
              <a:rPr lang="en-US" altLang="zh-TW" b="0" dirty="0">
                <a:solidFill>
                  <a:schemeClr val="tx1"/>
                </a:solidFill>
                <a:latin typeface="Arial" panose="020B0604020202020204" pitchFamily="34" charset="0"/>
                <a:cs typeface="Arial" panose="020B0604020202020204" pitchFamily="34" charset="0"/>
              </a:rPr>
              <a:t>Data are provisional due to reporting delays.</a:t>
            </a:r>
            <a:endParaRPr lang="zh-TW" altLang="en-US" b="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29</a:t>
            </a:fld>
            <a:endParaRPr lang="en-US"/>
          </a:p>
        </p:txBody>
      </p:sp>
    </p:spTree>
    <p:extLst>
      <p:ext uri="{BB962C8B-B14F-4D97-AF65-F5344CB8AC3E}">
        <p14:creationId xmlns:p14="http://schemas.microsoft.com/office/powerpoint/2010/main" val="3589089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lnSpc>
                <a:spcPts val="1402"/>
              </a:lnSpc>
              <a:defRPr/>
            </a:pPr>
            <a:r>
              <a:rPr lang="en-US" b="0" dirty="0">
                <a:solidFill>
                  <a:schemeClr val="tx1"/>
                </a:solidFill>
                <a:latin typeface="Arial" panose="020B0604020202020204" pitchFamily="34" charset="0"/>
                <a:cs typeface="Arial" panose="020B0604020202020204" pitchFamily="34" charset="0"/>
              </a:rPr>
              <a:t>This slide</a:t>
            </a:r>
            <a:r>
              <a:rPr lang="en-US" b="0" baseline="0" dirty="0">
                <a:solidFill>
                  <a:schemeClr val="tx1"/>
                </a:solidFill>
                <a:latin typeface="Arial" panose="020B0604020202020204" pitchFamily="34" charset="0"/>
                <a:cs typeface="Arial" panose="020B0604020202020204" pitchFamily="34" charset="0"/>
              </a:rPr>
              <a:t> presents data on four HIV care continuum outcomes: </a:t>
            </a:r>
            <a:r>
              <a:rPr lang="en-US" b="0" strike="noStrike" baseline="0" dirty="0">
                <a:solidFill>
                  <a:schemeClr val="tx1"/>
                </a:solidFill>
                <a:latin typeface="Arial" panose="020B0604020202020204" pitchFamily="34" charset="0"/>
                <a:cs typeface="Arial" panose="020B0604020202020204" pitchFamily="34" charset="0"/>
              </a:rPr>
              <a:t>Linkage to care, engagement in care, retention </a:t>
            </a:r>
            <a:r>
              <a:rPr lang="en-US" b="0" baseline="0" dirty="0">
                <a:solidFill>
                  <a:schemeClr val="tx1"/>
                </a:solidFill>
                <a:latin typeface="Arial" panose="020B0604020202020204" pitchFamily="34" charset="0"/>
                <a:cs typeface="Arial" panose="020B0604020202020204" pitchFamily="34" charset="0"/>
              </a:rPr>
              <a:t>in care, and viral suppression.</a:t>
            </a:r>
          </a:p>
          <a:p>
            <a:pPr>
              <a:lnSpc>
                <a:spcPts val="1402"/>
              </a:lnSpc>
            </a:pPr>
            <a:endParaRPr lang="en-US" baseline="0" dirty="0">
              <a:solidFill>
                <a:schemeClr val="tx1"/>
              </a:solidFill>
              <a:latin typeface="Arial" panose="020B0604020202020204" pitchFamily="34" charset="0"/>
              <a:cs typeface="Arial" panose="020B0604020202020204" pitchFamily="34" charset="0"/>
            </a:endParaRPr>
          </a:p>
          <a:p>
            <a:pPr defTabSz="457153">
              <a:lnSpc>
                <a:spcPts val="1402"/>
              </a:lnSpc>
              <a:defRPr/>
            </a:pPr>
            <a:r>
              <a:rPr lang="en-US" altLang="en-US" b="0" dirty="0">
                <a:solidFill>
                  <a:schemeClr val="tx1"/>
                </a:solidFill>
                <a:latin typeface="Arial" panose="020B0604020202020204" pitchFamily="34" charset="0"/>
                <a:cs typeface="Arial" panose="020B0604020202020204" pitchFamily="34" charset="0"/>
              </a:rPr>
              <a:t>Among persons </a:t>
            </a:r>
            <a:r>
              <a:rPr lang="en-US" dirty="0">
                <a:latin typeface="Arial" panose="020B0604020202020204" pitchFamily="34" charset="0"/>
                <a:cs typeface="Arial" panose="020B0604020202020204" pitchFamily="34" charset="0"/>
              </a:rPr>
              <a:t>diagnosed with HIV infection in 2015 </a:t>
            </a:r>
            <a:r>
              <a:rPr lang="en-US" altLang="en-US" b="0" dirty="0">
                <a:solidFill>
                  <a:schemeClr val="tx1"/>
                </a:solidFill>
                <a:latin typeface="Arial" panose="020B0604020202020204" pitchFamily="34" charset="0"/>
                <a:cs typeface="Arial" panose="020B0604020202020204" pitchFamily="34" charset="0"/>
              </a:rPr>
              <a:t>in Los Angeles County, 62</a:t>
            </a:r>
            <a:r>
              <a:rPr lang="en-US" altLang="en-US" b="0" baseline="0" dirty="0">
                <a:solidFill>
                  <a:schemeClr val="tx1"/>
                </a:solidFill>
                <a:latin typeface="Arial" panose="020B0604020202020204" pitchFamily="34" charset="0"/>
                <a:cs typeface="Arial" panose="020B0604020202020204" pitchFamily="34" charset="0"/>
              </a:rPr>
              <a:t>% </a:t>
            </a:r>
            <a:r>
              <a:rPr lang="en-US" altLang="en-US" b="0" dirty="0">
                <a:solidFill>
                  <a:schemeClr val="tx1"/>
                </a:solidFill>
                <a:latin typeface="Arial" panose="020B0604020202020204" pitchFamily="34" charset="0"/>
                <a:cs typeface="Arial" panose="020B0604020202020204" pitchFamily="34" charset="0"/>
              </a:rPr>
              <a:t> were </a:t>
            </a:r>
            <a:r>
              <a:rPr lang="en-US" altLang="en-US" b="0" baseline="0" dirty="0">
                <a:solidFill>
                  <a:schemeClr val="tx1"/>
                </a:solidFill>
                <a:latin typeface="Arial" panose="020B0604020202020204" pitchFamily="34" charset="0"/>
                <a:cs typeface="Arial" panose="020B0604020202020204" pitchFamily="34" charset="0"/>
              </a:rPr>
              <a:t>linked to care within 30 days of HIV diagnosis</a:t>
            </a:r>
            <a:r>
              <a:rPr lang="en-US" altLang="en-US" b="0" dirty="0">
                <a:solidFill>
                  <a:schemeClr val="tx1"/>
                </a:solidFill>
                <a:latin typeface="Arial" panose="020B0604020202020204" pitchFamily="34" charset="0"/>
                <a:cs typeface="Arial" panose="020B0604020202020204" pitchFamily="34" charset="0"/>
              </a:rPr>
              <a:t>.</a:t>
            </a:r>
          </a:p>
          <a:p>
            <a:pPr defTabSz="457153">
              <a:lnSpc>
                <a:spcPts val="1402"/>
              </a:lnSpc>
              <a:defRPr/>
            </a:pPr>
            <a:endParaRPr lang="en-US" altLang="en-US" b="0" dirty="0">
              <a:solidFill>
                <a:schemeClr val="tx1"/>
              </a:solidFill>
              <a:latin typeface="Arial" panose="020B0604020202020204" pitchFamily="34" charset="0"/>
              <a:cs typeface="Arial" panose="020B0604020202020204" pitchFamily="34" charset="0"/>
            </a:endParaRPr>
          </a:p>
          <a:p>
            <a:pPr defTabSz="457153">
              <a:lnSpc>
                <a:spcPts val="1402"/>
              </a:lnSpc>
              <a:defRPr/>
            </a:pPr>
            <a:r>
              <a:rPr lang="en-US" baseline="0" dirty="0">
                <a:solidFill>
                  <a:schemeClr val="tx1"/>
                </a:solidFill>
                <a:latin typeface="Arial" panose="020B0604020202020204" pitchFamily="34" charset="0"/>
                <a:cs typeface="Arial" panose="020B0604020202020204" pitchFamily="34" charset="0"/>
              </a:rPr>
              <a:t>Among persons with diagnosed HIV infection through 12/31/2014 and living with diagnosed HIV infection at the end of 2015 in Los Angeles County, 71% were engaged in care, 57% were retained in care, and 61% achieved viral suppression.</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34</a:t>
            </a:fld>
            <a:endParaRPr lang="en-US"/>
          </a:p>
        </p:txBody>
      </p:sp>
    </p:spTree>
    <p:extLst>
      <p:ext uri="{BB962C8B-B14F-4D97-AF65-F5344CB8AC3E}">
        <p14:creationId xmlns:p14="http://schemas.microsoft.com/office/powerpoint/2010/main" val="1508142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lnSpc>
                <a:spcPts val="1402"/>
              </a:lnSpc>
              <a:defRPr/>
            </a:pPr>
            <a:r>
              <a:rPr lang="en-US" b="0" dirty="0">
                <a:solidFill>
                  <a:schemeClr val="tx1"/>
                </a:solidFill>
                <a:latin typeface="Arial" panose="020B0604020202020204" pitchFamily="34" charset="0"/>
                <a:cs typeface="Arial" panose="020B0604020202020204" pitchFamily="34" charset="0"/>
              </a:rPr>
              <a:t>This slide</a:t>
            </a:r>
            <a:r>
              <a:rPr lang="en-US" b="0" baseline="0" dirty="0">
                <a:solidFill>
                  <a:schemeClr val="tx1"/>
                </a:solidFill>
                <a:latin typeface="Arial" panose="020B0604020202020204" pitchFamily="34" charset="0"/>
                <a:cs typeface="Arial" panose="020B0604020202020204" pitchFamily="34" charset="0"/>
              </a:rPr>
              <a:t> presents data on four HIV care continuum outcomes, by gender: </a:t>
            </a:r>
            <a:r>
              <a:rPr lang="en-US" b="0" strike="noStrike" baseline="0" dirty="0">
                <a:solidFill>
                  <a:schemeClr val="tx1"/>
                </a:solidFill>
                <a:latin typeface="Arial" panose="020B0604020202020204" pitchFamily="34" charset="0"/>
                <a:cs typeface="Arial" panose="020B0604020202020204" pitchFamily="34" charset="0"/>
              </a:rPr>
              <a:t>Linkage to care, engagement in care, retention </a:t>
            </a:r>
            <a:r>
              <a:rPr lang="en-US" b="0" baseline="0" dirty="0">
                <a:solidFill>
                  <a:schemeClr val="tx1"/>
                </a:solidFill>
                <a:latin typeface="Arial" panose="020B0604020202020204" pitchFamily="34" charset="0"/>
                <a:cs typeface="Arial" panose="020B0604020202020204" pitchFamily="34" charset="0"/>
              </a:rPr>
              <a:t>in care, and viral suppression.</a:t>
            </a:r>
          </a:p>
          <a:p>
            <a:pPr>
              <a:lnSpc>
                <a:spcPts val="1402"/>
              </a:lnSpc>
            </a:pPr>
            <a:endParaRPr lang="en-US" baseline="0" dirty="0">
              <a:solidFill>
                <a:schemeClr val="tx1"/>
              </a:solidFill>
              <a:latin typeface="Arial" panose="020B0604020202020204" pitchFamily="34" charset="0"/>
              <a:cs typeface="Arial" panose="020B0604020202020204" pitchFamily="34" charset="0"/>
            </a:endParaRPr>
          </a:p>
          <a:p>
            <a:pPr defTabSz="457153">
              <a:lnSpc>
                <a:spcPts val="1402"/>
              </a:lnSpc>
              <a:defRPr/>
            </a:pPr>
            <a:r>
              <a:rPr lang="en-US" altLang="en-US" b="0" dirty="0">
                <a:solidFill>
                  <a:schemeClr val="tx1"/>
                </a:solidFill>
                <a:latin typeface="Arial" panose="020B0604020202020204" pitchFamily="34" charset="0"/>
                <a:cs typeface="Arial" panose="020B0604020202020204" pitchFamily="34" charset="0"/>
              </a:rPr>
              <a:t>Among persons </a:t>
            </a:r>
            <a:r>
              <a:rPr lang="en-US" dirty="0">
                <a:latin typeface="Arial" panose="020B0604020202020204" pitchFamily="34" charset="0"/>
                <a:cs typeface="Arial" panose="020B0604020202020204" pitchFamily="34" charset="0"/>
              </a:rPr>
              <a:t>diagnosed with HIV infection in 2015 </a:t>
            </a:r>
            <a:r>
              <a:rPr lang="en-US" altLang="en-US" b="0" dirty="0">
                <a:solidFill>
                  <a:schemeClr val="tx1"/>
                </a:solidFill>
                <a:latin typeface="Arial" panose="020B0604020202020204" pitchFamily="34" charset="0"/>
                <a:cs typeface="Arial" panose="020B0604020202020204" pitchFamily="34" charset="0"/>
              </a:rPr>
              <a:t>in Los Angeles County, </a:t>
            </a:r>
            <a:r>
              <a:rPr lang="en-US" altLang="en-US" b="0" baseline="0" dirty="0">
                <a:solidFill>
                  <a:schemeClr val="tx1"/>
                </a:solidFill>
                <a:latin typeface="Arial" panose="020B0604020202020204" pitchFamily="34" charset="0"/>
                <a:cs typeface="Arial" panose="020B0604020202020204" pitchFamily="34" charset="0"/>
              </a:rPr>
              <a:t>linkage to care within 30 days of HIV diagnosis was highest for transgender persons (</a:t>
            </a:r>
            <a:r>
              <a:rPr lang="en-US" altLang="en-US" b="0" dirty="0">
                <a:solidFill>
                  <a:schemeClr val="tx1"/>
                </a:solidFill>
                <a:latin typeface="Arial" panose="020B0604020202020204" pitchFamily="34" charset="0"/>
                <a:cs typeface="Arial" panose="020B0604020202020204" pitchFamily="34" charset="0"/>
              </a:rPr>
              <a:t>71</a:t>
            </a:r>
            <a:r>
              <a:rPr lang="en-US" altLang="en-US" b="0" baseline="0" dirty="0">
                <a:solidFill>
                  <a:schemeClr val="tx1"/>
                </a:solidFill>
                <a:latin typeface="Arial" panose="020B0604020202020204" pitchFamily="34" charset="0"/>
                <a:cs typeface="Arial" panose="020B0604020202020204" pitchFamily="34" charset="0"/>
              </a:rPr>
              <a:t>%), followed by</a:t>
            </a:r>
            <a:r>
              <a:rPr lang="en-US" altLang="en-US" b="0" dirty="0">
                <a:solidFill>
                  <a:schemeClr val="tx1"/>
                </a:solidFill>
                <a:latin typeface="Arial" panose="020B0604020202020204" pitchFamily="34" charset="0"/>
                <a:cs typeface="Arial" panose="020B0604020202020204" pitchFamily="34" charset="0"/>
              </a:rPr>
              <a:t> males (64%) and females (49%).</a:t>
            </a:r>
          </a:p>
          <a:p>
            <a:pPr defTabSz="457153">
              <a:lnSpc>
                <a:spcPts val="1402"/>
              </a:lnSpc>
              <a:defRPr/>
            </a:pPr>
            <a:endParaRPr lang="en-US" altLang="en-US" b="0" dirty="0">
              <a:solidFill>
                <a:schemeClr val="tx1"/>
              </a:solidFill>
              <a:latin typeface="Arial" panose="020B0604020202020204" pitchFamily="34" charset="0"/>
              <a:cs typeface="Arial" panose="020B0604020202020204" pitchFamily="34" charset="0"/>
            </a:endParaRPr>
          </a:p>
          <a:p>
            <a:pPr defTabSz="457153">
              <a:lnSpc>
                <a:spcPts val="1402"/>
              </a:lnSpc>
              <a:defRPr/>
            </a:pPr>
            <a:r>
              <a:rPr lang="en-US" baseline="0" dirty="0">
                <a:solidFill>
                  <a:schemeClr val="tx1"/>
                </a:solidFill>
                <a:latin typeface="Arial" panose="020B0604020202020204" pitchFamily="34" charset="0"/>
                <a:cs typeface="Arial" panose="020B0604020202020204" pitchFamily="34" charset="0"/>
              </a:rPr>
              <a:t>Among persons w</a:t>
            </a:r>
            <a:r>
              <a:rPr lang="en-US" dirty="0">
                <a:latin typeface="Arial" panose="020B0604020202020204" pitchFamily="34" charset="0"/>
                <a:cs typeface="Arial" panose="020B0604020202020204" pitchFamily="34" charset="0"/>
              </a:rPr>
              <a:t>ith diagnosed HIV infection through 12/31/2014 and living with diagnosed HIV infection at the end of 2015</a:t>
            </a:r>
            <a:r>
              <a:rPr lang="en-US" baseline="0" dirty="0">
                <a:solidFill>
                  <a:schemeClr val="tx1"/>
                </a:solidFill>
                <a:latin typeface="Arial" panose="020B0604020202020204" pitchFamily="34" charset="0"/>
                <a:cs typeface="Arial" panose="020B0604020202020204" pitchFamily="34" charset="0"/>
              </a:rPr>
              <a:t> in Los Angeles County, the largest proportion of persons engaged in care was among transgender persons (72%), followed by males (71%) and females (68%).  Similarly, the largest proportion of persons retained in care was among transgender persons (58%), followed by males (57%) and females (55%).  Males had a higher proportion of achieved viral suppression (61%), than females (57%) and transgender persons (54%).</a:t>
            </a:r>
          </a:p>
          <a:p>
            <a:pPr>
              <a:lnSpc>
                <a:spcPts val="1400"/>
              </a:lnSpc>
            </a:pP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35</a:t>
            </a:fld>
            <a:endParaRPr lang="en-US"/>
          </a:p>
        </p:txBody>
      </p:sp>
    </p:spTree>
    <p:extLst>
      <p:ext uri="{BB962C8B-B14F-4D97-AF65-F5344CB8AC3E}">
        <p14:creationId xmlns:p14="http://schemas.microsoft.com/office/powerpoint/2010/main" val="3389660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lnSpc>
                <a:spcPts val="1402"/>
              </a:lnSpc>
              <a:defRPr/>
            </a:pPr>
            <a:r>
              <a:rPr lang="en-US" b="0" dirty="0">
                <a:solidFill>
                  <a:schemeClr val="tx1"/>
                </a:solidFill>
                <a:latin typeface="Arial" panose="020B0604020202020204" pitchFamily="34" charset="0"/>
                <a:cs typeface="Arial" panose="020B0604020202020204" pitchFamily="34" charset="0"/>
              </a:rPr>
              <a:t>This slide</a:t>
            </a:r>
            <a:r>
              <a:rPr lang="en-US" b="0" baseline="0" dirty="0">
                <a:solidFill>
                  <a:schemeClr val="tx1"/>
                </a:solidFill>
                <a:latin typeface="Arial" panose="020B0604020202020204" pitchFamily="34" charset="0"/>
                <a:cs typeface="Arial" panose="020B0604020202020204" pitchFamily="34" charset="0"/>
              </a:rPr>
              <a:t> presents data on four HIV care continuum outcomes, by age: </a:t>
            </a:r>
            <a:r>
              <a:rPr lang="en-US" b="0" strike="noStrike" baseline="0" dirty="0">
                <a:solidFill>
                  <a:schemeClr val="tx1"/>
                </a:solidFill>
                <a:latin typeface="Arial" panose="020B0604020202020204" pitchFamily="34" charset="0"/>
                <a:cs typeface="Arial" panose="020B0604020202020204" pitchFamily="34" charset="0"/>
              </a:rPr>
              <a:t>Linkage to care, engagement in care, retention </a:t>
            </a:r>
            <a:r>
              <a:rPr lang="en-US" b="0" baseline="0" dirty="0">
                <a:solidFill>
                  <a:schemeClr val="tx1"/>
                </a:solidFill>
                <a:latin typeface="Arial" panose="020B0604020202020204" pitchFamily="34" charset="0"/>
                <a:cs typeface="Arial" panose="020B0604020202020204" pitchFamily="34" charset="0"/>
              </a:rPr>
              <a:t>in care, and viral suppression.</a:t>
            </a:r>
          </a:p>
          <a:p>
            <a:pPr>
              <a:lnSpc>
                <a:spcPts val="1402"/>
              </a:lnSpc>
            </a:pPr>
            <a:endParaRPr lang="en-US" baseline="0" dirty="0">
              <a:solidFill>
                <a:schemeClr val="tx1"/>
              </a:solidFill>
              <a:latin typeface="Arial" panose="020B0604020202020204" pitchFamily="34" charset="0"/>
              <a:cs typeface="Arial" panose="020B0604020202020204" pitchFamily="34" charset="0"/>
            </a:endParaRPr>
          </a:p>
          <a:p>
            <a:pPr defTabSz="457153">
              <a:lnSpc>
                <a:spcPts val="1402"/>
              </a:lnSpc>
              <a:defRPr/>
            </a:pPr>
            <a:r>
              <a:rPr lang="en-US" altLang="en-US" b="0" dirty="0">
                <a:solidFill>
                  <a:schemeClr val="tx1"/>
                </a:solidFill>
                <a:latin typeface="Arial" panose="020B0604020202020204" pitchFamily="34" charset="0"/>
                <a:cs typeface="Arial" panose="020B0604020202020204" pitchFamily="34" charset="0"/>
              </a:rPr>
              <a:t>Among persons aged 18 years or older</a:t>
            </a:r>
            <a:r>
              <a:rPr lang="en-US" altLang="en-US" b="0" baseline="0" dirty="0">
                <a:solidFill>
                  <a:schemeClr val="tx1"/>
                </a:solidFill>
                <a:latin typeface="Arial" panose="020B0604020202020204" pitchFamily="34" charset="0"/>
                <a:cs typeface="Arial" panose="020B0604020202020204" pitchFamily="34" charset="0"/>
              </a:rPr>
              <a:t> diagnosed with HIV infection in 2015 in Los Angeles County, linkage to care within 30 days of HIV diagnosis was highest for both persons aged 18 to 29 and 50 years or older (65%), followed by persons aged 30 to 49 (60%).</a:t>
            </a:r>
          </a:p>
          <a:p>
            <a:pPr>
              <a:lnSpc>
                <a:spcPts val="1402"/>
              </a:lnSpc>
            </a:pPr>
            <a:endParaRPr lang="en-US" baseline="0" dirty="0">
              <a:solidFill>
                <a:schemeClr val="tx1"/>
              </a:solidFill>
              <a:latin typeface="Arial" panose="020B0604020202020204" pitchFamily="34" charset="0"/>
              <a:cs typeface="Arial" panose="020B0604020202020204" pitchFamily="34" charset="0"/>
            </a:endParaRPr>
          </a:p>
          <a:p>
            <a:pPr>
              <a:lnSpc>
                <a:spcPts val="1402"/>
              </a:lnSpc>
            </a:pPr>
            <a:r>
              <a:rPr lang="en-US" baseline="0" dirty="0">
                <a:solidFill>
                  <a:schemeClr val="tx1"/>
                </a:solidFill>
                <a:latin typeface="Arial" panose="020B0604020202020204" pitchFamily="34" charset="0"/>
                <a:cs typeface="Arial" panose="020B0604020202020204" pitchFamily="34" charset="0"/>
              </a:rPr>
              <a:t>Among persons aged 18 years or older with diagnosed HIV infection through 12/31/2014 and living with diagnosed HIV infection at the end of 2015 in Los Angeles County, the largest proportion of persons engaged in care was among those </a:t>
            </a:r>
            <a:r>
              <a:rPr lang="en-US" altLang="en-US" b="0" baseline="0" dirty="0">
                <a:solidFill>
                  <a:schemeClr val="tx1"/>
                </a:solidFill>
                <a:latin typeface="Arial" panose="020B0604020202020204" pitchFamily="34" charset="0"/>
                <a:cs typeface="Arial" panose="020B0604020202020204" pitchFamily="34" charset="0"/>
              </a:rPr>
              <a:t>50 years or older </a:t>
            </a:r>
            <a:r>
              <a:rPr lang="en-US" baseline="0" dirty="0">
                <a:solidFill>
                  <a:schemeClr val="tx1"/>
                </a:solidFill>
                <a:latin typeface="Arial" panose="020B0604020202020204" pitchFamily="34" charset="0"/>
                <a:cs typeface="Arial" panose="020B0604020202020204" pitchFamily="34" charset="0"/>
              </a:rPr>
              <a:t>(72%), followed by both 18 to 29 and 30 to 49 age groups (70%).  Similarly, the largest proportion of persons retained in care was among those </a:t>
            </a:r>
            <a:r>
              <a:rPr lang="en-US" altLang="en-US" b="0" baseline="0" dirty="0">
                <a:solidFill>
                  <a:schemeClr val="tx1"/>
                </a:solidFill>
                <a:latin typeface="Arial" panose="020B0604020202020204" pitchFamily="34" charset="0"/>
                <a:cs typeface="Arial" panose="020B0604020202020204" pitchFamily="34" charset="0"/>
              </a:rPr>
              <a:t>50 years or older </a:t>
            </a:r>
            <a:r>
              <a:rPr lang="en-US" baseline="0" dirty="0">
                <a:solidFill>
                  <a:schemeClr val="tx1"/>
                </a:solidFill>
                <a:latin typeface="Arial" panose="020B0604020202020204" pitchFamily="34" charset="0"/>
                <a:cs typeface="Arial" panose="020B0604020202020204" pitchFamily="34" charset="0"/>
              </a:rPr>
              <a:t>(60%), followed by persons aged 30 to 49 (55%) and 18 to 29 (50%).  Persons aged </a:t>
            </a:r>
            <a:r>
              <a:rPr lang="en-US" altLang="en-US" b="0" baseline="0" dirty="0">
                <a:solidFill>
                  <a:schemeClr val="tx1"/>
                </a:solidFill>
                <a:latin typeface="Arial" panose="020B0604020202020204" pitchFamily="34" charset="0"/>
                <a:cs typeface="Arial" panose="020B0604020202020204" pitchFamily="34" charset="0"/>
              </a:rPr>
              <a:t>50 years or older</a:t>
            </a:r>
            <a:r>
              <a:rPr lang="en-US" baseline="0" dirty="0">
                <a:solidFill>
                  <a:schemeClr val="tx1"/>
                </a:solidFill>
                <a:latin typeface="Arial" panose="020B0604020202020204" pitchFamily="34" charset="0"/>
                <a:cs typeface="Arial" panose="020B0604020202020204" pitchFamily="34" charset="0"/>
              </a:rPr>
              <a:t> also had a higher proportion of achieved viral suppression (65%) than persons aged 30 to 49 (59%) and 18 to 29 (53%).</a:t>
            </a:r>
            <a:endParaRPr lang="en-US"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36</a:t>
            </a:fld>
            <a:endParaRPr lang="en-US"/>
          </a:p>
        </p:txBody>
      </p:sp>
    </p:spTree>
    <p:extLst>
      <p:ext uri="{BB962C8B-B14F-4D97-AF65-F5344CB8AC3E}">
        <p14:creationId xmlns:p14="http://schemas.microsoft.com/office/powerpoint/2010/main" val="3564846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lnSpc>
                <a:spcPts val="1402"/>
              </a:lnSpc>
              <a:defRPr/>
            </a:pPr>
            <a:r>
              <a:rPr lang="en-US" b="0" dirty="0">
                <a:solidFill>
                  <a:schemeClr val="tx1"/>
                </a:solidFill>
                <a:latin typeface="Arial" panose="020B0604020202020204" pitchFamily="34" charset="0"/>
                <a:cs typeface="Arial" panose="020B0604020202020204" pitchFamily="34" charset="0"/>
              </a:rPr>
              <a:t>This slide</a:t>
            </a:r>
            <a:r>
              <a:rPr lang="en-US" b="0" baseline="0" dirty="0">
                <a:solidFill>
                  <a:schemeClr val="tx1"/>
                </a:solidFill>
                <a:latin typeface="Arial" panose="020B0604020202020204" pitchFamily="34" charset="0"/>
                <a:cs typeface="Arial" panose="020B0604020202020204" pitchFamily="34" charset="0"/>
              </a:rPr>
              <a:t> presents data on four HIV care continuum outcomes, by race/ethnicity: </a:t>
            </a:r>
            <a:r>
              <a:rPr lang="en-US" b="0" strike="noStrike" baseline="0" dirty="0">
                <a:solidFill>
                  <a:schemeClr val="tx1"/>
                </a:solidFill>
                <a:latin typeface="Arial" panose="020B0604020202020204" pitchFamily="34" charset="0"/>
                <a:cs typeface="Arial" panose="020B0604020202020204" pitchFamily="34" charset="0"/>
              </a:rPr>
              <a:t>Linkage to care, engagement in care, retention </a:t>
            </a:r>
            <a:r>
              <a:rPr lang="en-US" b="0" baseline="0" dirty="0">
                <a:solidFill>
                  <a:schemeClr val="tx1"/>
                </a:solidFill>
                <a:latin typeface="Arial" panose="020B0604020202020204" pitchFamily="34" charset="0"/>
                <a:cs typeface="Arial" panose="020B0604020202020204" pitchFamily="34" charset="0"/>
              </a:rPr>
              <a:t>in care, and viral suppression.</a:t>
            </a:r>
          </a:p>
          <a:p>
            <a:pPr>
              <a:lnSpc>
                <a:spcPts val="1402"/>
              </a:lnSpc>
            </a:pPr>
            <a:endParaRPr lang="en-US" baseline="0" dirty="0">
              <a:solidFill>
                <a:schemeClr val="tx1"/>
              </a:solidFill>
              <a:latin typeface="Arial" panose="020B0604020202020204" pitchFamily="34" charset="0"/>
              <a:cs typeface="Arial" panose="020B0604020202020204" pitchFamily="34" charset="0"/>
            </a:endParaRPr>
          </a:p>
          <a:p>
            <a:pPr defTabSz="457153">
              <a:lnSpc>
                <a:spcPts val="1402"/>
              </a:lnSpc>
              <a:defRPr/>
            </a:pPr>
            <a:r>
              <a:rPr lang="en-US" altLang="en-US" b="0" dirty="0">
                <a:solidFill>
                  <a:schemeClr val="tx1"/>
                </a:solidFill>
                <a:latin typeface="Arial" panose="020B0604020202020204" pitchFamily="34" charset="0"/>
                <a:cs typeface="Arial" panose="020B0604020202020204" pitchFamily="34" charset="0"/>
              </a:rPr>
              <a:t>Among persons diagnosed with</a:t>
            </a:r>
            <a:r>
              <a:rPr lang="en-US" altLang="en-US" b="0" baseline="0" dirty="0">
                <a:solidFill>
                  <a:schemeClr val="tx1"/>
                </a:solidFill>
                <a:latin typeface="Arial" panose="020B0604020202020204" pitchFamily="34" charset="0"/>
                <a:cs typeface="Arial" panose="020B0604020202020204" pitchFamily="34" charset="0"/>
              </a:rPr>
              <a:t> HIV infection in 2015 in Los Angeles County, linkage to care within 30 days of HIV diagnosis was highest for Asians/Pacific Islanders (76%), followed by Whites (71%), Multi-racial persons (62%), Latinos (59%), and African-Americans (58%).</a:t>
            </a:r>
          </a:p>
          <a:p>
            <a:pPr>
              <a:lnSpc>
                <a:spcPts val="1402"/>
              </a:lnSpc>
            </a:pPr>
            <a:endParaRPr lang="en-US" baseline="0" dirty="0">
              <a:solidFill>
                <a:schemeClr val="tx1"/>
              </a:solidFill>
              <a:latin typeface="Arial" panose="020B0604020202020204" pitchFamily="34" charset="0"/>
              <a:cs typeface="Arial" panose="020B0604020202020204" pitchFamily="34" charset="0"/>
            </a:endParaRPr>
          </a:p>
          <a:p>
            <a:pPr>
              <a:lnSpc>
                <a:spcPts val="1402"/>
              </a:lnSpc>
            </a:pPr>
            <a:r>
              <a:rPr lang="en-US" baseline="0" dirty="0">
                <a:solidFill>
                  <a:schemeClr val="tx1"/>
                </a:solidFill>
                <a:latin typeface="Arial" panose="020B0604020202020204" pitchFamily="34" charset="0"/>
                <a:cs typeface="Arial" panose="020B0604020202020204" pitchFamily="34" charset="0"/>
              </a:rPr>
              <a:t>Among persons diagnosed HIV infection through 12/31/2014 and living with diagnosed HIV infection at the end of 2015 in Los Angeles County, the largest proportion of persons engaged in care was among Multi-racial persons (79%), followed by Asians/Pacific Islanders and Whites (both 74%), Latinos (70%), American Indians/Alaskan Natives(69%), and African-Americans (68%).  Similarly, the largest proportion of persons retained in care was among Multi-racial persons (61%), followed by Asians/Pacific Islanders (60%), Latinos (58%), Whites (57%), American Indians/Alaskan Natives (57%), and African-Americans (52%).  Asians/Pacific Islanders had a higher proportion of achieved viral suppression (68%), followed by Whites (66%), Multi-racial persons (63%), Latinos (60%), African-Americans (53%), and American Indians/Alaskan Natives (52%).</a:t>
            </a:r>
            <a:endParaRPr lang="en-US"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37</a:t>
            </a:fld>
            <a:endParaRPr lang="en-US"/>
          </a:p>
        </p:txBody>
      </p:sp>
    </p:spTree>
    <p:extLst>
      <p:ext uri="{BB962C8B-B14F-4D97-AF65-F5344CB8AC3E}">
        <p14:creationId xmlns:p14="http://schemas.microsoft.com/office/powerpoint/2010/main" val="2265960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The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pandemic is a widespread disease that affects all parts of the globe.</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These first few slides are intended to put the local epidemic into a national and worldwide context.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It is important to note that the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epidemic in the U.S. is not uniform. The demographics and risk exposures of those affected by HIV</a:t>
            </a:r>
            <a:r>
              <a:rPr lang="en-US" altLang="zh-TW" b="0" baseline="0" dirty="0">
                <a:solidFill>
                  <a:schemeClr val="tx1"/>
                </a:solidFill>
                <a:latin typeface="Arial" panose="020B0604020202020204" pitchFamily="34" charset="0"/>
                <a:cs typeface="Arial" panose="020B0604020202020204" pitchFamily="34" charset="0"/>
              </a:rPr>
              <a:t> infectio</a:t>
            </a:r>
            <a:r>
              <a:rPr lang="en-US" altLang="zh-TW" b="0" dirty="0">
                <a:solidFill>
                  <a:schemeClr val="tx1"/>
                </a:solidFill>
                <a:latin typeface="Arial" panose="020B0604020202020204" pitchFamily="34" charset="0"/>
                <a:cs typeface="Arial" panose="020B0604020202020204" pitchFamily="34" charset="0"/>
              </a:rPr>
              <a:t>n in the U.S. varies greatly depending upon region --</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from injection drug users in the northeast cities to Blacks in the rural South to men who have sex with men (MSM) in the West. </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Applying national statistics to localized communities is likely to lead to a misrepresentation of the local epidemic. Therefore, when referencing HIV</a:t>
            </a:r>
            <a:r>
              <a:rPr lang="en-US" altLang="zh-TW" b="0" baseline="0" dirty="0">
                <a:solidFill>
                  <a:schemeClr val="tx1"/>
                </a:solidFill>
                <a:latin typeface="Arial" panose="020B0604020202020204" pitchFamily="34" charset="0"/>
                <a:cs typeface="Arial" panose="020B0604020202020204" pitchFamily="34" charset="0"/>
              </a:rPr>
              <a:t> infection </a:t>
            </a:r>
            <a:r>
              <a:rPr lang="en-US" altLang="zh-TW" b="0" dirty="0">
                <a:solidFill>
                  <a:schemeClr val="tx1"/>
                </a:solidFill>
                <a:latin typeface="Arial" panose="020B0604020202020204" pitchFamily="34" charset="0"/>
                <a:cs typeface="Arial" panose="020B0604020202020204" pitchFamily="34" charset="0"/>
              </a:rPr>
              <a:t>data to describe local groups impacted by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be sure to reference local data. </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2</a:t>
            </a:fld>
            <a:endParaRPr lang="en-US"/>
          </a:p>
        </p:txBody>
      </p:sp>
    </p:spTree>
    <p:extLst>
      <p:ext uri="{BB962C8B-B14F-4D97-AF65-F5344CB8AC3E}">
        <p14:creationId xmlns:p14="http://schemas.microsoft.com/office/powerpoint/2010/main" val="2419823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Census tract information is based on a person’s address at HIV diagnosis. In the case of an unavailable street address, the most recent ZIP Code is used to assign census tracts based on residential proportion (4%). The map does not include 1.1% of persons with insufficient location information. Data are provisional due to reporting delay.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Source: HIV Surveillance data as of December 31, 2016; U.S. Department of Commerce, 2010 U.S. Census Tract; U.S. Department of Housing and Urban Development, HUD USPS ZIP Code – Census Tract Crosswalk Files 2nd quarter 2014.</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43</a:t>
            </a:fld>
            <a:endParaRPr lang="en-US"/>
          </a:p>
        </p:txBody>
      </p:sp>
    </p:spTree>
    <p:extLst>
      <p:ext uri="{BB962C8B-B14F-4D97-AF65-F5344CB8AC3E}">
        <p14:creationId xmlns:p14="http://schemas.microsoft.com/office/powerpoint/2010/main" val="1930210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228" indent="-60228"/>
            <a:r>
              <a:rPr lang="en-US" dirty="0">
                <a:latin typeface="Arial" panose="020B0604020202020204" pitchFamily="34" charset="0"/>
                <a:cs typeface="Arial" panose="020B0604020202020204" pitchFamily="34" charset="0"/>
              </a:rPr>
              <a:t>Census tract information is based on a person’s most recent known address as of 12/31/2016. In the case of an unavailable </a:t>
            </a:r>
          </a:p>
          <a:p>
            <a:pPr marL="60228" indent="-60228"/>
            <a:r>
              <a:rPr lang="en-US" dirty="0">
                <a:latin typeface="Arial" panose="020B0604020202020204" pitchFamily="34" charset="0"/>
                <a:cs typeface="Arial" panose="020B0604020202020204" pitchFamily="34" charset="0"/>
              </a:rPr>
              <a:t>street address, the most recent ZIP Code is used to assign census tracts based on residential proportion (12.8%). </a:t>
            </a:r>
          </a:p>
          <a:p>
            <a:pPr marL="60228" indent="-60228"/>
            <a:r>
              <a:rPr lang="en-US" dirty="0">
                <a:latin typeface="Arial" panose="020B0604020202020204" pitchFamily="34" charset="0"/>
                <a:cs typeface="Arial" panose="020B0604020202020204" pitchFamily="34" charset="0"/>
              </a:rPr>
              <a:t>The map does not include 0.9% of persons with insufficient location information. Data are provisional due to reporting delay.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Source: HIV Surveillance data as of December 31, 2016; U.S. Department of Commerce, 2010 U.S. Census Tract; U.S. Department of Housing and Urban Development, HUD USPS ZIP Code – Census Tract Crosswalk Files, 4th quarter 2016.</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44</a:t>
            </a:fld>
            <a:endParaRPr lang="en-US"/>
          </a:p>
        </p:txBody>
      </p:sp>
    </p:spTree>
    <p:extLst>
      <p:ext uri="{BB962C8B-B14F-4D97-AF65-F5344CB8AC3E}">
        <p14:creationId xmlns:p14="http://schemas.microsoft.com/office/powerpoint/2010/main" val="53917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defRPr/>
            </a:pPr>
            <a:r>
              <a:rPr lang="en-US" altLang="zh-TW" b="0" dirty="0">
                <a:solidFill>
                  <a:schemeClr val="tx1"/>
                </a:solidFill>
                <a:latin typeface="Arial" panose="020B0604020202020204" pitchFamily="34" charset="0"/>
                <a:cs typeface="Arial" panose="020B0604020202020204" pitchFamily="34" charset="0"/>
              </a:rPr>
              <a:t>This slide from the Centers for Disease Control and Prevention (CDC) shows the estimated rates of diagnoses of HIV infection among adults and adolescents in 2015 for each state and six dependent areas,</a:t>
            </a:r>
            <a:r>
              <a:rPr lang="en-US" altLang="zh-TW" b="0" baseline="0" dirty="0">
                <a:solidFill>
                  <a:schemeClr val="tx1"/>
                </a:solidFill>
                <a:latin typeface="Arial" panose="020B0604020202020204" pitchFamily="34" charset="0"/>
                <a:cs typeface="Arial" panose="020B0604020202020204" pitchFamily="34" charset="0"/>
              </a:rPr>
              <a:t> based on data </a:t>
            </a:r>
            <a:r>
              <a:rPr lang="en-US" altLang="zh-TW" b="0" dirty="0">
                <a:solidFill>
                  <a:schemeClr val="tx1"/>
                </a:solidFill>
                <a:latin typeface="Arial" panose="020B0604020202020204" pitchFamily="34" charset="0"/>
                <a:cs typeface="Arial" panose="020B0604020202020204" pitchFamily="34" charset="0"/>
              </a:rPr>
              <a:t>reported to the CDC through June</a:t>
            </a:r>
            <a:r>
              <a:rPr lang="en-US" altLang="zh-TW" b="0" baseline="0" dirty="0">
                <a:solidFill>
                  <a:schemeClr val="tx1"/>
                </a:solidFill>
                <a:latin typeface="Arial" panose="020B0604020202020204" pitchFamily="34" charset="0"/>
                <a:cs typeface="Arial" panose="020B0604020202020204" pitchFamily="34" charset="0"/>
              </a:rPr>
              <a:t> 2016. </a:t>
            </a:r>
            <a:r>
              <a:rPr lang="en-US" altLang="zh-TW" b="0" dirty="0">
                <a:solidFill>
                  <a:schemeClr val="tx1"/>
                </a:solidFill>
                <a:latin typeface="Arial" panose="020B0604020202020204" pitchFamily="34" charset="0"/>
                <a:cs typeface="Arial" panose="020B0604020202020204" pitchFamily="34" charset="0"/>
              </a:rPr>
              <a:t>The rate of diagnosis of HIV infection among adults and adolescents in 2015 for LAC is based on HIV surveillance data reported to LAC </a:t>
            </a:r>
            <a:r>
              <a:rPr lang="en-US" altLang="zh-TW" b="0" baseline="0" dirty="0">
                <a:solidFill>
                  <a:schemeClr val="tx1"/>
                </a:solidFill>
                <a:latin typeface="Arial" panose="020B0604020202020204" pitchFamily="34" charset="0"/>
                <a:cs typeface="Arial" panose="020B0604020202020204" pitchFamily="34" charset="0"/>
              </a:rPr>
              <a:t>through December 2016</a:t>
            </a:r>
            <a:r>
              <a:rPr lang="en-US" altLang="zh-TW" b="1" baseline="0" dirty="0">
                <a:solidFill>
                  <a:schemeClr val="tx1"/>
                </a:solidFill>
                <a:latin typeface="Arial" panose="020B0604020202020204" pitchFamily="34" charset="0"/>
                <a:cs typeface="Arial" panose="020B0604020202020204" pitchFamily="34" charset="0"/>
              </a:rPr>
              <a:t>.</a:t>
            </a:r>
            <a:r>
              <a:rPr lang="en-US" altLang="zh-TW" b="0" baseline="0" dirty="0">
                <a:solidFill>
                  <a:schemeClr val="tx1"/>
                </a:solidFill>
                <a:latin typeface="Arial" panose="020B0604020202020204" pitchFamily="34" charset="0"/>
                <a:cs typeface="Arial" panose="020B0604020202020204" pitchFamily="34" charset="0"/>
              </a:rPr>
              <a:t> Rates are</a:t>
            </a:r>
            <a:r>
              <a:rPr lang="en-US" altLang="zh-TW" b="0" dirty="0">
                <a:solidFill>
                  <a:schemeClr val="tx1"/>
                </a:solidFill>
                <a:latin typeface="Arial" panose="020B0604020202020204" pitchFamily="34" charset="0"/>
                <a:cs typeface="Arial" panose="020B0604020202020204" pitchFamily="34" charset="0"/>
              </a:rPr>
              <a:t> expressed as the number of reported HIV cases per 100,000 persons.</a:t>
            </a:r>
            <a:endParaRPr lang="en-US" altLang="zh-TW" b="1" dirty="0">
              <a:solidFill>
                <a:schemeClr val="tx1"/>
              </a:solidFill>
              <a:latin typeface="Arial" panose="020B0604020202020204" pitchFamily="34" charset="0"/>
              <a:cs typeface="Arial" panose="020B0604020202020204" pitchFamily="34" charset="0"/>
            </a:endParaRP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strike="noStrike" dirty="0">
                <a:solidFill>
                  <a:schemeClr val="tx1"/>
                </a:solidFill>
                <a:latin typeface="Arial" panose="020B0604020202020204" pitchFamily="34" charset="0"/>
                <a:cs typeface="Arial" panose="020B0604020202020204" pitchFamily="34" charset="0"/>
              </a:rPr>
              <a:t>In 2015, the rate of diagnoses of HIV infection among adults and adolescents in the United States and six dependent areas was 14.7 per 100,000 population.</a:t>
            </a:r>
          </a:p>
          <a:p>
            <a:endParaRPr lang="en-US" altLang="zh-TW" b="0" dirty="0">
              <a:solidFill>
                <a:schemeClr val="tx1"/>
              </a:solidFill>
              <a:latin typeface="Arial" panose="020B0604020202020204" pitchFamily="34" charset="0"/>
              <a:cs typeface="Arial" panose="020B0604020202020204" pitchFamily="34" charset="0"/>
            </a:endParaRPr>
          </a:p>
          <a:p>
            <a:pPr defTabSz="931679" eaLnBrk="0" fontAlgn="base" hangingPunct="0">
              <a:spcBef>
                <a:spcPct val="30000"/>
              </a:spcBef>
              <a:spcAft>
                <a:spcPct val="0"/>
              </a:spcAft>
              <a:defRPr/>
            </a:pPr>
            <a:r>
              <a:rPr lang="en-US" altLang="zh-TW" b="0" dirty="0">
                <a:solidFill>
                  <a:schemeClr val="tx1"/>
                </a:solidFill>
                <a:latin typeface="Arial" panose="020B0604020202020204" pitchFamily="34" charset="0"/>
                <a:cs typeface="Arial" panose="020B0604020202020204" pitchFamily="34" charset="0"/>
              </a:rPr>
              <a:t>State</a:t>
            </a:r>
            <a:r>
              <a:rPr lang="en-US" altLang="zh-TW" b="0" baseline="0" dirty="0">
                <a:solidFill>
                  <a:schemeClr val="tx1"/>
                </a:solidFill>
                <a:latin typeface="Arial" panose="020B0604020202020204" pitchFamily="34" charset="0"/>
                <a:cs typeface="Arial" panose="020B0604020202020204" pitchFamily="34" charset="0"/>
              </a:rPr>
              <a:t> r</a:t>
            </a:r>
            <a:r>
              <a:rPr lang="en-US" altLang="zh-TW" b="0" dirty="0">
                <a:solidFill>
                  <a:schemeClr val="tx1"/>
                </a:solidFill>
                <a:latin typeface="Arial" panose="020B0604020202020204" pitchFamily="34" charset="0"/>
                <a:cs typeface="Arial" panose="020B0604020202020204" pitchFamily="34" charset="0"/>
              </a:rPr>
              <a:t>ates (per 100,000) are displayed using a two-hue </a:t>
            </a:r>
            <a:r>
              <a:rPr lang="en-US" altLang="zh-TW" b="0" baseline="0" dirty="0">
                <a:solidFill>
                  <a:schemeClr val="tx1"/>
                </a:solidFill>
                <a:latin typeface="Arial" panose="020B0604020202020204" pitchFamily="34" charset="0"/>
                <a:cs typeface="Arial" panose="020B0604020202020204" pitchFamily="34" charset="0"/>
              </a:rPr>
              <a:t>sequential color scheme</a:t>
            </a:r>
            <a:r>
              <a:rPr lang="en-US" altLang="zh-TW" b="0" dirty="0">
                <a:solidFill>
                  <a:schemeClr val="tx1"/>
                </a:solidFill>
                <a:latin typeface="Arial" panose="020B0604020202020204" pitchFamily="34" charset="0"/>
                <a:cs typeface="Arial" panose="020B0604020202020204" pitchFamily="34" charset="0"/>
              </a:rPr>
              <a:t> that starts at light blue and progresses through</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purple to dark fuchsia, with dark fuchsia </a:t>
            </a:r>
            <a:r>
              <a:rPr lang="en-US" altLang="zh-TW" b="0" baseline="0" dirty="0">
                <a:solidFill>
                  <a:schemeClr val="tx1"/>
                </a:solidFill>
                <a:latin typeface="Arial" panose="020B0604020202020204" pitchFamily="34" charset="0"/>
                <a:cs typeface="Arial" panose="020B0604020202020204" pitchFamily="34" charset="0"/>
              </a:rPr>
              <a:t>representing the highest </a:t>
            </a:r>
            <a:r>
              <a:rPr lang="en-US" altLang="zh-TW" b="0" dirty="0">
                <a:solidFill>
                  <a:schemeClr val="tx1"/>
                </a:solidFill>
                <a:latin typeface="Arial" panose="020B0604020202020204" pitchFamily="34" charset="0"/>
                <a:cs typeface="Arial" panose="020B0604020202020204" pitchFamily="34" charset="0"/>
              </a:rPr>
              <a:t>rates (equal to or greater than 13.8 per 100,000), and</a:t>
            </a:r>
            <a:r>
              <a:rPr lang="en-US" altLang="zh-TW" b="0" baseline="0" dirty="0">
                <a:solidFill>
                  <a:schemeClr val="tx1"/>
                </a:solidFill>
                <a:latin typeface="Arial" panose="020B0604020202020204" pitchFamily="34" charset="0"/>
                <a:cs typeface="Arial" panose="020B0604020202020204" pitchFamily="34" charset="0"/>
              </a:rPr>
              <a:t> the light blue representing the lowest rates </a:t>
            </a:r>
            <a:r>
              <a:rPr lang="en-US" altLang="zh-TW" b="0" dirty="0">
                <a:solidFill>
                  <a:schemeClr val="tx1"/>
                </a:solidFill>
                <a:latin typeface="Arial" panose="020B0604020202020204" pitchFamily="34" charset="0"/>
                <a:cs typeface="Arial" panose="020B0604020202020204" pitchFamily="34" charset="0"/>
              </a:rPr>
              <a:t>(less than 5.0 per 100,000).</a:t>
            </a:r>
          </a:p>
          <a:p>
            <a:endParaRPr lang="en-US" altLang="zh-TW" b="0" dirty="0">
              <a:solidFill>
                <a:schemeClr val="tx1"/>
              </a:solidFill>
              <a:latin typeface="Arial" panose="020B0604020202020204" pitchFamily="34" charset="0"/>
              <a:cs typeface="Arial" panose="020B0604020202020204" pitchFamily="34" charset="0"/>
            </a:endParaRPr>
          </a:p>
          <a:p>
            <a:pPr defTabSz="931679" eaLnBrk="0" fontAlgn="base" hangingPunct="0">
              <a:spcBef>
                <a:spcPct val="30000"/>
              </a:spcBef>
              <a:spcAft>
                <a:spcPct val="0"/>
              </a:spcAft>
              <a:defRPr/>
            </a:pPr>
            <a:r>
              <a:rPr lang="en-US" altLang="zh-TW" b="0" dirty="0">
                <a:solidFill>
                  <a:schemeClr val="tx1"/>
                </a:solidFill>
                <a:latin typeface="Arial" panose="020B0604020202020204" pitchFamily="34" charset="0"/>
                <a:cs typeface="Arial" panose="020B0604020202020204" pitchFamily="34" charset="0"/>
              </a:rPr>
              <a:t>In 2015, among states (not including dependent areas and DC)</a:t>
            </a:r>
            <a:r>
              <a:rPr lang="en-US" altLang="zh-TW" b="0" baseline="0" dirty="0">
                <a:solidFill>
                  <a:schemeClr val="tx1"/>
                </a:solidFill>
                <a:latin typeface="Arial" panose="020B0604020202020204" pitchFamily="34" charset="0"/>
                <a:cs typeface="Arial" panose="020B0604020202020204" pitchFamily="34" charset="0"/>
              </a:rPr>
              <a:t>, Louisiana </a:t>
            </a:r>
            <a:r>
              <a:rPr lang="en-US" altLang="zh-TW" b="0" dirty="0">
                <a:solidFill>
                  <a:schemeClr val="tx1"/>
                </a:solidFill>
                <a:latin typeface="Arial" panose="020B0604020202020204" pitchFamily="34" charset="0"/>
                <a:cs typeface="Arial" panose="020B0604020202020204" pitchFamily="34" charset="0"/>
              </a:rPr>
              <a:t>had the highest </a:t>
            </a:r>
            <a:r>
              <a:rPr lang="en-US" b="0" dirty="0">
                <a:solidFill>
                  <a:schemeClr val="tx1"/>
                </a:solidFill>
                <a:latin typeface="Arial" panose="020B0604020202020204" pitchFamily="34" charset="0"/>
                <a:cs typeface="Arial" panose="020B0604020202020204" pitchFamily="34" charset="0"/>
              </a:rPr>
              <a:t>rate of diagnoses of HIV infection </a:t>
            </a:r>
            <a:r>
              <a:rPr lang="en-US" altLang="zh-TW" b="0" dirty="0">
                <a:solidFill>
                  <a:schemeClr val="tx1"/>
                </a:solidFill>
                <a:latin typeface="Arial" panose="020B0604020202020204" pitchFamily="34" charset="0"/>
                <a:cs typeface="Arial" panose="020B0604020202020204" pitchFamily="34" charset="0"/>
              </a:rPr>
              <a:t>with 29.2 cases per 100,000, while New Hampshire</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had the lowest rate with 1.9 cases per 100,000.</a:t>
            </a:r>
            <a:endParaRPr lang="en-US" altLang="zh-TW" b="0" baseline="0" dirty="0">
              <a:solidFill>
                <a:schemeClr val="tx1"/>
              </a:solidFill>
              <a:latin typeface="Arial" panose="020B0604020202020204" pitchFamily="34" charset="0"/>
              <a:cs typeface="Arial" panose="020B0604020202020204" pitchFamily="34" charset="0"/>
            </a:endParaRPr>
          </a:p>
          <a:p>
            <a:pPr defTabSz="931679" eaLnBrk="0" fontAlgn="base" hangingPunct="0">
              <a:spcBef>
                <a:spcPct val="30000"/>
              </a:spcBef>
              <a:spcAft>
                <a:spcPct val="0"/>
              </a:spcAft>
              <a:defRPr/>
            </a:pPr>
            <a:endParaRPr lang="en-US" altLang="zh-TW" b="0" baseline="0" dirty="0">
              <a:solidFill>
                <a:schemeClr val="tx1"/>
              </a:solidFill>
              <a:latin typeface="Arial" panose="020B0604020202020204" pitchFamily="34" charset="0"/>
              <a:cs typeface="Arial" panose="020B0604020202020204" pitchFamily="34" charset="0"/>
            </a:endParaRPr>
          </a:p>
          <a:p>
            <a:pPr defTabSz="931679" eaLnBrk="0" fontAlgn="base" hangingPunct="0">
              <a:spcBef>
                <a:spcPct val="30000"/>
              </a:spcBef>
              <a:spcAft>
                <a:spcPct val="0"/>
              </a:spcAft>
              <a:defRPr/>
            </a:pPr>
            <a:r>
              <a:rPr lang="en-US" altLang="zh-TW" b="0" dirty="0">
                <a:solidFill>
                  <a:schemeClr val="tx1"/>
                </a:solidFill>
                <a:latin typeface="Arial" panose="020B0604020202020204" pitchFamily="34" charset="0"/>
                <a:cs typeface="Arial" panose="020B0604020202020204" pitchFamily="34" charset="0"/>
              </a:rPr>
              <a:t>The rate of diagnoses of HIV infection in Los Angeles County (LAC) (22.9 per 100,000) is higher </a:t>
            </a:r>
            <a:r>
              <a:rPr lang="en-US" altLang="zh-TW" b="0" strike="noStrike" dirty="0">
                <a:solidFill>
                  <a:schemeClr val="tx1"/>
                </a:solidFill>
                <a:latin typeface="Arial" panose="020B0604020202020204" pitchFamily="34" charset="0"/>
                <a:cs typeface="Arial" panose="020B0604020202020204" pitchFamily="34" charset="0"/>
              </a:rPr>
              <a:t>than</a:t>
            </a:r>
            <a:r>
              <a:rPr lang="en-US" altLang="zh-TW" b="0" strike="noStrike" baseline="0" dirty="0">
                <a:solidFill>
                  <a:schemeClr val="tx1"/>
                </a:solidFill>
                <a:latin typeface="Arial" panose="020B0604020202020204" pitchFamily="34" charset="0"/>
                <a:cs typeface="Arial" panose="020B0604020202020204" pitchFamily="34" charset="0"/>
              </a:rPr>
              <a:t> the rate</a:t>
            </a:r>
            <a:r>
              <a:rPr lang="en-US" altLang="zh-TW" b="0" dirty="0">
                <a:solidFill>
                  <a:schemeClr val="tx1"/>
                </a:solidFill>
                <a:latin typeface="Arial" panose="020B0604020202020204" pitchFamily="34" charset="0"/>
                <a:cs typeface="Arial" panose="020B0604020202020204" pitchFamily="34" charset="0"/>
              </a:rPr>
              <a:t> in California as a whole (14.5 per 100,000) and the nation (14.7 per 100,000).</a:t>
            </a:r>
          </a:p>
          <a:p>
            <a:pPr>
              <a:spcBef>
                <a:spcPct val="0"/>
              </a:spcBef>
            </a:pPr>
            <a:endParaRPr lang="en-US" altLang="zh-TW" b="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zh-TW" b="0" dirty="0">
                <a:solidFill>
                  <a:schemeClr val="tx1"/>
                </a:solidFill>
                <a:latin typeface="Arial" panose="020B0604020202020204" pitchFamily="34" charset="0"/>
                <a:cs typeface="Arial" panose="020B0604020202020204" pitchFamily="34" charset="0"/>
              </a:rPr>
              <a:t>The District of Columbia (i.e., DC) is a city; please use caution when comparing the rate of HIV diagnoses in DC with the rates in states.</a:t>
            </a:r>
          </a:p>
          <a:p>
            <a:pPr eaLnBrk="1" hangingPunct="1">
              <a:spcBef>
                <a:spcPct val="0"/>
              </a:spcBef>
            </a:pPr>
            <a:r>
              <a:rPr lang="en-US" altLang="zh-TW" b="0" dirty="0">
                <a:solidFill>
                  <a:schemeClr val="tx1"/>
                </a:solidFill>
                <a:latin typeface="Arial" panose="020B0604020202020204" pitchFamily="34" charset="0"/>
                <a:cs typeface="Arial" panose="020B0604020202020204" pitchFamily="34" charset="0"/>
              </a:rPr>
              <a:t> </a:t>
            </a:r>
          </a:p>
          <a:p>
            <a:pPr eaLnBrk="1" hangingPunct="1">
              <a:spcBef>
                <a:spcPct val="0"/>
              </a:spcBef>
            </a:pPr>
            <a:r>
              <a:rPr lang="en-US" altLang="zh-TW" b="0" dirty="0">
                <a:solidFill>
                  <a:schemeClr val="tx1"/>
                </a:solidFill>
                <a:latin typeface="Arial" panose="020B0604020202020204" pitchFamily="34" charset="0"/>
                <a:cs typeface="Arial" panose="020B0604020202020204" pitchFamily="34" charset="0"/>
              </a:rPr>
              <a:t>Data include persons with </a:t>
            </a:r>
            <a:r>
              <a:rPr lang="en-US" altLang="zh-TW" b="0" strike="noStrike" dirty="0">
                <a:solidFill>
                  <a:schemeClr val="tx1"/>
                </a:solidFill>
                <a:latin typeface="Arial" panose="020B0604020202020204" pitchFamily="34" charset="0"/>
                <a:cs typeface="Arial" panose="020B0604020202020204" pitchFamily="34" charset="0"/>
              </a:rPr>
              <a:t>a diagnosis of </a:t>
            </a:r>
            <a:r>
              <a:rPr lang="en-US" altLang="zh-TW" b="0" dirty="0">
                <a:solidFill>
                  <a:schemeClr val="tx1"/>
                </a:solidFill>
                <a:latin typeface="Arial" panose="020B0604020202020204" pitchFamily="34" charset="0"/>
                <a:cs typeface="Arial" panose="020B0604020202020204" pitchFamily="34" charset="0"/>
              </a:rPr>
              <a:t>HIV infection regardless of stage of disease at diagnosis.</a:t>
            </a:r>
            <a:r>
              <a:rPr lang="en-US" altLang="zh-TW" b="0" baseline="0" dirty="0">
                <a:solidFill>
                  <a:schemeClr val="tx1"/>
                </a:solidFill>
                <a:latin typeface="Arial" panose="020B0604020202020204" pitchFamily="34" charset="0"/>
                <a:cs typeface="Arial" panose="020B0604020202020204" pitchFamily="34" charset="0"/>
              </a:rPr>
              <a:t>  Data for the year 2015 are preliminary and based on a 6 month </a:t>
            </a:r>
            <a:r>
              <a:rPr lang="en-US" altLang="zh-TW" b="0" dirty="0">
                <a:solidFill>
                  <a:schemeClr val="tx1"/>
                </a:solidFill>
                <a:latin typeface="Arial" panose="020B0604020202020204" pitchFamily="34" charset="0"/>
                <a:cs typeface="Arial" panose="020B0604020202020204" pitchFamily="34" charset="0"/>
              </a:rPr>
              <a:t>reporting delay.</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3</a:t>
            </a:fld>
            <a:endParaRPr lang="en-US"/>
          </a:p>
        </p:txBody>
      </p:sp>
    </p:spTree>
    <p:extLst>
      <p:ext uri="{BB962C8B-B14F-4D97-AF65-F5344CB8AC3E}">
        <p14:creationId xmlns:p14="http://schemas.microsoft.com/office/powerpoint/2010/main" val="500767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TW" b="0" dirty="0">
                <a:solidFill>
                  <a:schemeClr val="tx1"/>
                </a:solidFill>
                <a:latin typeface="Arial" panose="020B0604020202020204" pitchFamily="34" charset="0"/>
                <a:cs typeface="Arial" panose="020B0604020202020204" pitchFamily="34" charset="0"/>
              </a:rPr>
              <a:t>This slide from the Centers for Disease Control and Prevention</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(CDC) shows the estimated rate of adults and adolescents living with diagnosed HIV infection at year-end 2014 in each state and six dependent areas, based on data reported to CDC</a:t>
            </a:r>
            <a:r>
              <a:rPr lang="en-US" altLang="zh-TW" b="0" baseline="0" dirty="0">
                <a:solidFill>
                  <a:schemeClr val="tx1"/>
                </a:solidFill>
                <a:latin typeface="Arial" panose="020B0604020202020204" pitchFamily="34" charset="0"/>
                <a:cs typeface="Arial" panose="020B0604020202020204" pitchFamily="34" charset="0"/>
              </a:rPr>
              <a:t> through June 2016. </a:t>
            </a:r>
            <a:r>
              <a:rPr lang="en-US" altLang="zh-TW" b="0" dirty="0">
                <a:solidFill>
                  <a:schemeClr val="tx1"/>
                </a:solidFill>
                <a:latin typeface="Arial" panose="020B0604020202020204" pitchFamily="34" charset="0"/>
                <a:cs typeface="Arial" panose="020B0604020202020204" pitchFamily="34" charset="0"/>
              </a:rPr>
              <a:t>The rate of adults and adolescents living with diagnosed HIV infection at year-end 2014 in LAC is based on HIV surveillance data reported to LAC </a:t>
            </a:r>
            <a:r>
              <a:rPr lang="en-US" altLang="zh-TW" b="0" baseline="0" dirty="0">
                <a:solidFill>
                  <a:schemeClr val="tx1"/>
                </a:solidFill>
                <a:latin typeface="Arial" panose="020B0604020202020204" pitchFamily="34" charset="0"/>
                <a:cs typeface="Arial" panose="020B0604020202020204" pitchFamily="34" charset="0"/>
              </a:rPr>
              <a:t>through December 2016. Rates are</a:t>
            </a:r>
            <a:r>
              <a:rPr lang="en-US" altLang="zh-TW" b="0" dirty="0">
                <a:solidFill>
                  <a:schemeClr val="tx1"/>
                </a:solidFill>
                <a:latin typeface="Arial" panose="020B0604020202020204" pitchFamily="34" charset="0"/>
                <a:cs typeface="Arial" panose="020B0604020202020204" pitchFamily="34" charset="0"/>
              </a:rPr>
              <a:t> expressed as the number of people living with HIV infection per 100,000 persons.</a:t>
            </a:r>
            <a:endParaRPr lang="en-US" altLang="zh-TW" b="1" dirty="0">
              <a:solidFill>
                <a:schemeClr val="tx1"/>
              </a:solidFill>
              <a:latin typeface="Arial" panose="020B0604020202020204" pitchFamily="34" charset="0"/>
              <a:cs typeface="Arial" panose="020B0604020202020204" pitchFamily="34" charset="0"/>
            </a:endParaRPr>
          </a:p>
          <a:p>
            <a:pPr>
              <a:defRPr/>
            </a:pPr>
            <a:endParaRPr lang="en-US" altLang="zh-TW" b="0" dirty="0">
              <a:solidFill>
                <a:schemeClr val="tx1"/>
              </a:solidFill>
              <a:latin typeface="Arial" panose="020B0604020202020204" pitchFamily="34" charset="0"/>
              <a:cs typeface="Arial" panose="020B0604020202020204" pitchFamily="34" charset="0"/>
            </a:endParaRPr>
          </a:p>
          <a:p>
            <a:pPr defTabSz="931679" eaLnBrk="0" fontAlgn="base" hangingPunct="0">
              <a:spcBef>
                <a:spcPct val="30000"/>
              </a:spcBef>
              <a:spcAft>
                <a:spcPct val="0"/>
              </a:spcAft>
              <a:defRPr/>
            </a:pPr>
            <a:r>
              <a:rPr lang="en-US" altLang="zh-TW" b="0" strike="noStrike" dirty="0">
                <a:solidFill>
                  <a:schemeClr val="tx1"/>
                </a:solidFill>
                <a:latin typeface="Arial" panose="020B0604020202020204" pitchFamily="34" charset="0"/>
                <a:cs typeface="Arial" panose="020B0604020202020204" pitchFamily="34" charset="0"/>
              </a:rPr>
              <a:t>At year-end 2014, the rate of adults and adolescents living with diagnosed HIV infection in the United States and 6 dependent areas was 360.0 per 100,000 population</a:t>
            </a:r>
            <a:r>
              <a:rPr lang="en-US" altLang="zh-TW" b="0" strike="noStrike" baseline="0" dirty="0">
                <a:solidFill>
                  <a:schemeClr val="tx1"/>
                </a:solidFill>
                <a:latin typeface="Arial" panose="020B0604020202020204" pitchFamily="34" charset="0"/>
                <a:cs typeface="Arial" panose="020B0604020202020204" pitchFamily="34" charset="0"/>
              </a:rPr>
              <a:t>.</a:t>
            </a:r>
            <a:endParaRPr lang="en-US" altLang="zh-TW" b="0" strike="noStrike" dirty="0">
              <a:solidFill>
                <a:schemeClr val="tx1"/>
              </a:solidFill>
              <a:latin typeface="Arial" panose="020B0604020202020204" pitchFamily="34" charset="0"/>
              <a:cs typeface="Arial" panose="020B0604020202020204" pitchFamily="34" charset="0"/>
            </a:endParaRPr>
          </a:p>
          <a:p>
            <a:pPr>
              <a:defRPr/>
            </a:pPr>
            <a:endParaRPr lang="en-US" altLang="zh-TW" b="0" dirty="0">
              <a:solidFill>
                <a:schemeClr val="tx1"/>
              </a:solidFill>
              <a:latin typeface="Arial" panose="020B0604020202020204" pitchFamily="34" charset="0"/>
              <a:cs typeface="Arial" panose="020B0604020202020204" pitchFamily="34" charset="0"/>
            </a:endParaRPr>
          </a:p>
          <a:p>
            <a:pPr defTabSz="931679" eaLnBrk="0" fontAlgn="base" hangingPunct="0">
              <a:spcBef>
                <a:spcPct val="30000"/>
              </a:spcBef>
              <a:spcAft>
                <a:spcPct val="0"/>
              </a:spcAft>
              <a:defRPr/>
            </a:pPr>
            <a:r>
              <a:rPr lang="en-US" altLang="zh-TW" b="0" dirty="0">
                <a:solidFill>
                  <a:schemeClr val="tx1"/>
                </a:solidFill>
                <a:latin typeface="Arial" panose="020B0604020202020204" pitchFamily="34" charset="0"/>
                <a:cs typeface="Arial" panose="020B0604020202020204" pitchFamily="34" charset="0"/>
              </a:rPr>
              <a:t>State</a:t>
            </a:r>
            <a:r>
              <a:rPr lang="en-US" altLang="zh-TW" b="0" baseline="0" dirty="0">
                <a:solidFill>
                  <a:schemeClr val="tx1"/>
                </a:solidFill>
                <a:latin typeface="Arial" panose="020B0604020202020204" pitchFamily="34" charset="0"/>
                <a:cs typeface="Arial" panose="020B0604020202020204" pitchFamily="34" charset="0"/>
              </a:rPr>
              <a:t> r</a:t>
            </a:r>
            <a:r>
              <a:rPr lang="en-US" altLang="zh-TW" b="0" dirty="0">
                <a:solidFill>
                  <a:schemeClr val="tx1"/>
                </a:solidFill>
                <a:latin typeface="Arial" panose="020B0604020202020204" pitchFamily="34" charset="0"/>
                <a:cs typeface="Arial" panose="020B0604020202020204" pitchFamily="34" charset="0"/>
              </a:rPr>
              <a:t>ates (per 100,000) are displayed using a two-hue </a:t>
            </a:r>
            <a:r>
              <a:rPr lang="en-US" altLang="zh-TW" b="0" baseline="0" dirty="0">
                <a:solidFill>
                  <a:schemeClr val="tx1"/>
                </a:solidFill>
                <a:latin typeface="Arial" panose="020B0604020202020204" pitchFamily="34" charset="0"/>
                <a:cs typeface="Arial" panose="020B0604020202020204" pitchFamily="34" charset="0"/>
              </a:rPr>
              <a:t>sequential color scheme</a:t>
            </a:r>
            <a:r>
              <a:rPr lang="en-US" altLang="zh-TW" b="0" dirty="0">
                <a:solidFill>
                  <a:schemeClr val="tx1"/>
                </a:solidFill>
                <a:latin typeface="Arial" panose="020B0604020202020204" pitchFamily="34" charset="0"/>
                <a:cs typeface="Arial" panose="020B0604020202020204" pitchFamily="34" charset="0"/>
              </a:rPr>
              <a:t> that starts at light blue and progresses through</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purple to dark fuchsia with dark fuchsia </a:t>
            </a:r>
            <a:r>
              <a:rPr lang="en-US" altLang="zh-TW" b="0" baseline="0" dirty="0">
                <a:solidFill>
                  <a:schemeClr val="tx1"/>
                </a:solidFill>
                <a:latin typeface="Arial" panose="020B0604020202020204" pitchFamily="34" charset="0"/>
                <a:cs typeface="Arial" panose="020B0604020202020204" pitchFamily="34" charset="0"/>
              </a:rPr>
              <a:t>representing the highest </a:t>
            </a:r>
            <a:r>
              <a:rPr lang="en-US" altLang="zh-TW" b="0" dirty="0">
                <a:solidFill>
                  <a:schemeClr val="tx1"/>
                </a:solidFill>
                <a:latin typeface="Arial" panose="020B0604020202020204" pitchFamily="34" charset="0"/>
                <a:cs typeface="Arial" panose="020B0604020202020204" pitchFamily="34" charset="0"/>
              </a:rPr>
              <a:t>rates (equal to or greater than 356.0 per 100,000), and</a:t>
            </a:r>
            <a:r>
              <a:rPr lang="en-US" altLang="zh-TW" b="0" baseline="0" dirty="0">
                <a:solidFill>
                  <a:schemeClr val="tx1"/>
                </a:solidFill>
                <a:latin typeface="Arial" panose="020B0604020202020204" pitchFamily="34" charset="0"/>
                <a:cs typeface="Arial" panose="020B0604020202020204" pitchFamily="34" charset="0"/>
              </a:rPr>
              <a:t> the light blue representing the lowest rates </a:t>
            </a:r>
            <a:r>
              <a:rPr lang="en-US" altLang="zh-TW" b="0" dirty="0">
                <a:solidFill>
                  <a:schemeClr val="tx1"/>
                </a:solidFill>
                <a:latin typeface="Arial" panose="020B0604020202020204" pitchFamily="34" charset="0"/>
                <a:cs typeface="Arial" panose="020B0604020202020204" pitchFamily="34" charset="0"/>
              </a:rPr>
              <a:t>(less than 123.2 per 100,000).</a:t>
            </a:r>
          </a:p>
          <a:p>
            <a:pPr>
              <a:defRPr/>
            </a:pPr>
            <a:endParaRPr lang="en-US" altLang="zh-TW" b="0" dirty="0">
              <a:solidFill>
                <a:schemeClr val="tx1"/>
              </a:solidFill>
              <a:latin typeface="Arial" panose="020B0604020202020204" pitchFamily="34" charset="0"/>
              <a:cs typeface="Arial" panose="020B0604020202020204" pitchFamily="34" charset="0"/>
            </a:endParaRPr>
          </a:p>
          <a:p>
            <a:pPr>
              <a:defRPr/>
            </a:pPr>
            <a:r>
              <a:rPr lang="en-US" altLang="zh-TW" b="0" dirty="0">
                <a:solidFill>
                  <a:schemeClr val="tx1"/>
                </a:solidFill>
                <a:latin typeface="Arial" panose="020B0604020202020204" pitchFamily="34" charset="0"/>
                <a:cs typeface="Arial" panose="020B0604020202020204" pitchFamily="34" charset="0"/>
              </a:rPr>
              <a:t>At year-end 2014, among states (not including dependent areas and DC), New York had the highest rate of people living with diagnosed HIV infection (781.6 cases per 100,000), and North Dakota had the lowest rate (49.8 cases per 100,000).</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The rate of people</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living with a diagnosed HIV infection at year-end 2014 in Los Angeles County (LAC) (596.1 per 100,000) is higher than the</a:t>
            </a:r>
            <a:r>
              <a:rPr lang="en-US" altLang="zh-TW" b="0" baseline="0" dirty="0">
                <a:solidFill>
                  <a:schemeClr val="tx1"/>
                </a:solidFill>
                <a:latin typeface="Arial" panose="020B0604020202020204" pitchFamily="34" charset="0"/>
                <a:cs typeface="Arial" panose="020B0604020202020204" pitchFamily="34" charset="0"/>
              </a:rPr>
              <a:t> rate</a:t>
            </a:r>
            <a:r>
              <a:rPr lang="en-US" altLang="zh-TW" b="0" dirty="0">
                <a:solidFill>
                  <a:schemeClr val="tx1"/>
                </a:solidFill>
                <a:latin typeface="Arial" panose="020B0604020202020204" pitchFamily="34" charset="0"/>
                <a:cs typeface="Arial" panose="020B0604020202020204" pitchFamily="34" charset="0"/>
              </a:rPr>
              <a:t> in California as a whole (371.0 per 100,000) and the nation (360.0 per 100,000).</a:t>
            </a:r>
          </a:p>
          <a:p>
            <a:pPr>
              <a:defRPr/>
            </a:pPr>
            <a:endParaRPr lang="en-US" altLang="zh-TW" b="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zh-TW" b="0" dirty="0">
                <a:solidFill>
                  <a:schemeClr val="tx1"/>
                </a:solidFill>
                <a:latin typeface="Arial" panose="020B0604020202020204" pitchFamily="34" charset="0"/>
                <a:cs typeface="Arial" panose="020B0604020202020204" pitchFamily="34" charset="0"/>
              </a:rPr>
              <a:t>The District of Columbia (i.e., Washington, DC) is a city; please use caution when comparing the rate of persons living with diagnosed HIV infection in DC with the rates in states.</a:t>
            </a:r>
          </a:p>
          <a:p>
            <a:pPr eaLnBrk="1" hangingPunct="1">
              <a:spcBef>
                <a:spcPct val="0"/>
              </a:spcBef>
            </a:pPr>
            <a:endParaRPr lang="en-US" altLang="zh-TW" b="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n-US" altLang="zh-TW" b="0" dirty="0">
                <a:solidFill>
                  <a:schemeClr val="tx1"/>
                </a:solidFill>
                <a:latin typeface="Arial" panose="020B0604020202020204" pitchFamily="34" charset="0"/>
                <a:cs typeface="Arial" panose="020B0604020202020204" pitchFamily="34" charset="0"/>
              </a:rPr>
              <a:t>Data include persons with a diagnosis of HIV infection regardless of stage of disease at diagnosis.  Data are based on most recent known address at the year-end 2014.</a:t>
            </a:r>
          </a:p>
          <a:p>
            <a:pPr eaLnBrk="1" hangingPunct="1">
              <a:spcBef>
                <a:spcPct val="0"/>
              </a:spcBef>
            </a:pPr>
            <a:r>
              <a:rPr lang="en-US" altLang="zh-TW" b="0" dirty="0">
                <a:solidFill>
                  <a:schemeClr val="tx1"/>
                </a:solidFill>
                <a:latin typeface="Arial" panose="020B0604020202020204" pitchFamily="34" charset="0"/>
                <a:cs typeface="Arial" panose="020B0604020202020204" pitchFamily="34" charset="0"/>
              </a:rPr>
              <a:t> </a:t>
            </a:r>
          </a:p>
          <a:p>
            <a:pPr eaLnBrk="1" hangingPunct="1">
              <a:spcBef>
                <a:spcPct val="0"/>
              </a:spcBef>
            </a:pPr>
            <a:r>
              <a:rPr lang="en-US" altLang="zh-TW" b="0" dirty="0">
                <a:solidFill>
                  <a:schemeClr val="tx1"/>
                </a:solidFill>
                <a:latin typeface="Arial" panose="020B0604020202020204" pitchFamily="34" charset="0"/>
                <a:cs typeface="Arial" panose="020B0604020202020204" pitchFamily="34" charset="0"/>
              </a:rPr>
              <a:t>Persons living with a diagnosis of HIV infection are classified as adult or adolescent based on age at year-end 2014.</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4</a:t>
            </a:fld>
            <a:endParaRPr lang="en-US"/>
          </a:p>
        </p:txBody>
      </p:sp>
    </p:spTree>
    <p:extLst>
      <p:ext uri="{BB962C8B-B14F-4D97-AF65-F5344CB8AC3E}">
        <p14:creationId xmlns:p14="http://schemas.microsoft.com/office/powerpoint/2010/main" val="23742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Arial" panose="020B0604020202020204" pitchFamily="34" charset="0"/>
                <a:cs typeface="Arial" panose="020B0604020202020204" pitchFamily="34" charset="0"/>
              </a:rPr>
              <a:t>The above numbers and comparisons were based on CDC HIV Surveillance Report, Vol. 27.</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7</a:t>
            </a:fld>
            <a:endParaRPr lang="en-US"/>
          </a:p>
        </p:txBody>
      </p:sp>
    </p:spTree>
    <p:extLst>
      <p:ext uri="{BB962C8B-B14F-4D97-AF65-F5344CB8AC3E}">
        <p14:creationId xmlns:p14="http://schemas.microsoft.com/office/powerpoint/2010/main" val="381267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53">
              <a:defRPr/>
            </a:pPr>
            <a:r>
              <a:rPr lang="en-US" altLang="zh-TW" b="0" dirty="0">
                <a:solidFill>
                  <a:schemeClr val="tx1"/>
                </a:solidFill>
                <a:latin typeface="Arial" panose="020B0604020202020204" pitchFamily="34" charset="0"/>
                <a:cs typeface="Arial" panose="020B0604020202020204" pitchFamily="34" charset="0"/>
              </a:rPr>
              <a:t>This slide shows the trends of persons living with diagnosed HIV infection, annual diagnoses of stage 3 (AIDS), annual diagnoses of HIV infection, and annual</a:t>
            </a:r>
            <a:r>
              <a:rPr lang="en-US" altLang="zh-TW" b="0" baseline="0" dirty="0">
                <a:solidFill>
                  <a:schemeClr val="tx1"/>
                </a:solidFill>
                <a:latin typeface="Arial" panose="020B0604020202020204" pitchFamily="34" charset="0"/>
                <a:cs typeface="Arial" panose="020B0604020202020204" pitchFamily="34" charset="0"/>
              </a:rPr>
              <a:t> number of </a:t>
            </a:r>
            <a:r>
              <a:rPr lang="en-US" altLang="zh-TW" b="0" dirty="0">
                <a:solidFill>
                  <a:schemeClr val="tx1"/>
                </a:solidFill>
                <a:latin typeface="Arial" panose="020B0604020202020204" pitchFamily="34" charset="0"/>
                <a:cs typeface="Arial" panose="020B0604020202020204" pitchFamily="34" charset="0"/>
              </a:rPr>
              <a:t>deaths among persons with a diagnosed HIV infection (regardless of</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disease severity) from 2006</a:t>
            </a:r>
            <a:r>
              <a:rPr lang="en-US" altLang="zh-TW" b="0" baseline="0" dirty="0">
                <a:solidFill>
                  <a:schemeClr val="tx1"/>
                </a:solidFill>
                <a:latin typeface="Arial" panose="020B0604020202020204" pitchFamily="34" charset="0"/>
                <a:cs typeface="Arial" panose="020B0604020202020204" pitchFamily="34" charset="0"/>
              </a:rPr>
              <a:t> through </a:t>
            </a:r>
            <a:r>
              <a:rPr lang="en-US" altLang="zh-TW" b="0" dirty="0">
                <a:solidFill>
                  <a:schemeClr val="tx1"/>
                </a:solidFill>
                <a:latin typeface="Arial" panose="020B0604020202020204" pitchFamily="34" charset="0"/>
                <a:cs typeface="Arial" panose="020B0604020202020204" pitchFamily="34" charset="0"/>
              </a:rPr>
              <a:t>2016 in</a:t>
            </a:r>
            <a:r>
              <a:rPr lang="en-US" altLang="zh-TW" b="0" baseline="0" dirty="0">
                <a:solidFill>
                  <a:schemeClr val="tx1"/>
                </a:solidFill>
                <a:latin typeface="Arial" panose="020B0604020202020204" pitchFamily="34" charset="0"/>
                <a:cs typeface="Arial" panose="020B0604020202020204" pitchFamily="34" charset="0"/>
              </a:rPr>
              <a:t> Los Angeles County</a:t>
            </a:r>
            <a:r>
              <a:rPr lang="en-US" altLang="zh-TW" b="0" dirty="0">
                <a:solidFill>
                  <a:schemeClr val="tx1"/>
                </a:solidFill>
                <a:latin typeface="Arial" panose="020B0604020202020204" pitchFamily="34" charset="0"/>
                <a:cs typeface="Arial" panose="020B0604020202020204" pitchFamily="34" charset="0"/>
              </a:rPr>
              <a:t>. Data for 2015 through</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2016 are provisional due to reporting delays.</a:t>
            </a:r>
          </a:p>
          <a:p>
            <a:pPr defTabSz="457153">
              <a:defRPr/>
            </a:pPr>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The number of persons living with diagnosed HIV infection, depicted by the </a:t>
            </a:r>
            <a:r>
              <a:rPr lang="en-US" altLang="zh-TW" b="0" u="sng" dirty="0">
                <a:solidFill>
                  <a:schemeClr val="tx1"/>
                </a:solidFill>
                <a:latin typeface="Arial" panose="020B0604020202020204" pitchFamily="34" charset="0"/>
                <a:cs typeface="Arial" panose="020B0604020202020204" pitchFamily="34" charset="0"/>
              </a:rPr>
              <a:t>blue </a:t>
            </a:r>
            <a:r>
              <a:rPr lang="en-US" b="0" u="sng" baseline="0" dirty="0">
                <a:solidFill>
                  <a:schemeClr val="tx1"/>
                </a:solidFill>
                <a:latin typeface="Arial" panose="020B0604020202020204" pitchFamily="34" charset="0"/>
                <a:cs typeface="Arial" panose="020B0604020202020204" pitchFamily="34" charset="0"/>
              </a:rPr>
              <a:t>vertical </a:t>
            </a:r>
            <a:r>
              <a:rPr lang="en-US" altLang="zh-TW" b="0" u="sng" strike="noStrike" dirty="0">
                <a:solidFill>
                  <a:schemeClr val="tx1"/>
                </a:solidFill>
                <a:latin typeface="Arial" panose="020B0604020202020204" pitchFamily="34" charset="0"/>
                <a:cs typeface="Arial" panose="020B0604020202020204" pitchFamily="34" charset="0"/>
              </a:rPr>
              <a:t>bars</a:t>
            </a:r>
            <a:r>
              <a:rPr lang="en-US" altLang="zh-TW" b="0" u="none" strike="noStrike"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has steadily increased from 36,624 in 2006 to about 50,300 in 2016.</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The annual number of persons diagnosed with an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as depicted by the </a:t>
            </a:r>
            <a:r>
              <a:rPr lang="en-US" altLang="zh-TW" b="0" u="sng" dirty="0">
                <a:solidFill>
                  <a:schemeClr val="tx1"/>
                </a:solidFill>
                <a:latin typeface="Arial" panose="020B0604020202020204" pitchFamily="34" charset="0"/>
                <a:cs typeface="Arial" panose="020B0604020202020204" pitchFamily="34" charset="0"/>
              </a:rPr>
              <a:t>dark blue line</a:t>
            </a:r>
            <a:r>
              <a:rPr lang="en-US" altLang="zh-TW" b="0" u="none"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has fluctuated over time.</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In California, non-named code HIV case reporting began in July 2002 and named HIV case reporting began in April 2006.  During the first few years of HIV reporting, many HIV cases (persons who had been diagnosed with HIV infection prior to 2006) were likely misclassified as new HIV diagnoses (especially in 2006</a:t>
            </a:r>
            <a:r>
              <a:rPr lang="en-US" altLang="zh-TW" b="0" baseline="0" dirty="0">
                <a:solidFill>
                  <a:schemeClr val="tx1"/>
                </a:solidFill>
                <a:latin typeface="Arial" panose="020B0604020202020204" pitchFamily="34" charset="0"/>
                <a:cs typeface="Arial" panose="020B0604020202020204" pitchFamily="34" charset="0"/>
              </a:rPr>
              <a:t> and </a:t>
            </a:r>
            <a:r>
              <a:rPr lang="en-US" altLang="zh-TW" b="0" dirty="0">
                <a:solidFill>
                  <a:schemeClr val="tx1"/>
                </a:solidFill>
                <a:latin typeface="Arial" panose="020B0604020202020204" pitchFamily="34" charset="0"/>
                <a:cs typeface="Arial" panose="020B0604020202020204" pitchFamily="34" charset="0"/>
              </a:rPr>
              <a:t>2007) since a complete patient history on HIV might not have been available to the persons who completed the case report forms.</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Therefore, the “bump” in the number of reported cases seen for years 2006 and</a:t>
            </a:r>
            <a:r>
              <a:rPr lang="en-US" altLang="zh-TW" b="0" baseline="0" dirty="0">
                <a:solidFill>
                  <a:schemeClr val="tx1"/>
                </a:solidFill>
                <a:latin typeface="Arial" panose="020B0604020202020204" pitchFamily="34" charset="0"/>
                <a:cs typeface="Arial" panose="020B0604020202020204" pitchFamily="34" charset="0"/>
              </a:rPr>
              <a:t> 2007 likely resulted from</a:t>
            </a:r>
            <a:r>
              <a:rPr lang="en-US" altLang="zh-TW" b="0" dirty="0">
                <a:solidFill>
                  <a:schemeClr val="tx1"/>
                </a:solidFill>
                <a:latin typeface="Arial" panose="020B0604020202020204" pitchFamily="34" charset="0"/>
                <a:cs typeface="Arial" panose="020B0604020202020204" pitchFamily="34" charset="0"/>
              </a:rPr>
              <a:t> the change in reporting regulations and should not be interpreted as a real increase in newly diagnosed HIV disease.  Therefore, the data cannot be used to draw conclusions on the trends for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a:t>
            </a:r>
          </a:p>
          <a:p>
            <a:endParaRPr lang="en-US" altLang="zh-TW" b="0" dirty="0">
              <a:solidFill>
                <a:schemeClr val="tx1"/>
              </a:solidFill>
              <a:latin typeface="Arial" panose="020B0604020202020204" pitchFamily="34" charset="0"/>
              <a:cs typeface="Arial" panose="020B0604020202020204" pitchFamily="34" charset="0"/>
            </a:endParaRPr>
          </a:p>
          <a:p>
            <a:r>
              <a:rPr lang="en-US" altLang="zh-TW" b="0" dirty="0">
                <a:solidFill>
                  <a:schemeClr val="tx1"/>
                </a:solidFill>
                <a:latin typeface="Arial" panose="020B0604020202020204" pitchFamily="34" charset="0"/>
                <a:cs typeface="Arial" panose="020B0604020202020204" pitchFamily="34" charset="0"/>
              </a:rPr>
              <a:t>Annual stage</a:t>
            </a:r>
            <a:r>
              <a:rPr lang="en-US" altLang="zh-TW" b="0" baseline="0" dirty="0">
                <a:solidFill>
                  <a:schemeClr val="tx1"/>
                </a:solidFill>
                <a:latin typeface="Arial" panose="020B0604020202020204" pitchFamily="34" charset="0"/>
                <a:cs typeface="Arial" panose="020B0604020202020204" pitchFamily="34" charset="0"/>
              </a:rPr>
              <a:t> 3 (AIDS)</a:t>
            </a:r>
            <a:r>
              <a:rPr lang="en-US" altLang="zh-TW" b="0" dirty="0">
                <a:solidFill>
                  <a:schemeClr val="tx1"/>
                </a:solidFill>
                <a:latin typeface="Arial" panose="020B0604020202020204" pitchFamily="34" charset="0"/>
                <a:cs typeface="Arial" panose="020B0604020202020204" pitchFamily="34" charset="0"/>
              </a:rPr>
              <a:t> diagnoses, depicted by the </a:t>
            </a:r>
            <a:r>
              <a:rPr lang="en-US" altLang="zh-TW" b="0" u="sng" dirty="0">
                <a:solidFill>
                  <a:schemeClr val="tx1"/>
                </a:solidFill>
                <a:latin typeface="Arial" panose="020B0604020202020204" pitchFamily="34" charset="0"/>
                <a:cs typeface="Arial" panose="020B0604020202020204" pitchFamily="34" charset="0"/>
              </a:rPr>
              <a:t>green line</a:t>
            </a:r>
            <a:r>
              <a:rPr lang="en-US" altLang="zh-TW" b="0" dirty="0">
                <a:solidFill>
                  <a:schemeClr val="tx1"/>
                </a:solidFill>
                <a:latin typeface="Arial" panose="020B0604020202020204" pitchFamily="34" charset="0"/>
                <a:cs typeface="Arial" panose="020B0604020202020204" pitchFamily="34" charset="0"/>
              </a:rPr>
              <a:t>, have been steadily decreasing since 2006.</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A slight increase in the number of new stage 3 (AIDS) diagnoses</a:t>
            </a:r>
            <a:r>
              <a:rPr lang="en-US" altLang="zh-TW" b="0" strike="noStrike" baseline="0" dirty="0">
                <a:solidFill>
                  <a:schemeClr val="tx1"/>
                </a:solidFill>
                <a:latin typeface="Arial" panose="020B0604020202020204" pitchFamily="34" charset="0"/>
                <a:cs typeface="Arial" panose="020B0604020202020204" pitchFamily="34" charset="0"/>
              </a:rPr>
              <a:t> 2008 through 2009 </a:t>
            </a:r>
            <a:r>
              <a:rPr lang="en-US" altLang="zh-TW" b="0" dirty="0">
                <a:solidFill>
                  <a:schemeClr val="tx1"/>
                </a:solidFill>
                <a:latin typeface="Arial" panose="020B0604020202020204" pitchFamily="34" charset="0"/>
                <a:cs typeface="Arial" panose="020B0604020202020204" pitchFamily="34" charset="0"/>
              </a:rPr>
              <a:t>may be attributed to the implementation of CD4 T-cell count reporting in California in September 2008.</a:t>
            </a:r>
          </a:p>
          <a:p>
            <a:endParaRPr lang="en-US" altLang="zh-TW" b="0" dirty="0">
              <a:solidFill>
                <a:schemeClr val="tx1"/>
              </a:solidFill>
              <a:latin typeface="Arial" panose="020B0604020202020204" pitchFamily="34" charset="0"/>
              <a:cs typeface="Arial" panose="020B0604020202020204" pitchFamily="34" charset="0"/>
            </a:endParaRPr>
          </a:p>
          <a:p>
            <a:pPr defTabSz="465839">
              <a:defRPr/>
            </a:pPr>
            <a:r>
              <a:rPr lang="en-US" altLang="zh-TW" b="0" dirty="0">
                <a:solidFill>
                  <a:schemeClr val="tx1"/>
                </a:solidFill>
                <a:latin typeface="Arial" panose="020B0604020202020204" pitchFamily="34" charset="0"/>
                <a:cs typeface="Arial" panose="020B0604020202020204" pitchFamily="34" charset="0"/>
              </a:rPr>
              <a:t>Annual deaths among persons diagnosed with HIV infection, depicted by the </a:t>
            </a:r>
            <a:r>
              <a:rPr lang="en-US" altLang="zh-TW" b="0" u="sng" dirty="0">
                <a:solidFill>
                  <a:schemeClr val="tx1"/>
                </a:solidFill>
                <a:latin typeface="Arial" panose="020B0604020202020204" pitchFamily="34" charset="0"/>
                <a:cs typeface="Arial" panose="020B0604020202020204" pitchFamily="34" charset="0"/>
              </a:rPr>
              <a:t>red line</a:t>
            </a:r>
            <a:r>
              <a:rPr lang="en-US" altLang="zh-TW" b="0" dirty="0">
                <a:solidFill>
                  <a:schemeClr val="tx1"/>
                </a:solidFill>
                <a:latin typeface="Arial" panose="020B0604020202020204" pitchFamily="34" charset="0"/>
                <a:cs typeface="Arial" panose="020B0604020202020204" pitchFamily="34" charset="0"/>
              </a:rPr>
              <a:t>, have</a:t>
            </a:r>
            <a:r>
              <a:rPr lang="en-US" altLang="zh-TW" b="0" baseline="0" dirty="0">
                <a:solidFill>
                  <a:schemeClr val="tx1"/>
                </a:solidFill>
                <a:latin typeface="Arial" panose="020B0604020202020204" pitchFamily="34" charset="0"/>
                <a:cs typeface="Arial" panose="020B0604020202020204" pitchFamily="34" charset="0"/>
              </a:rPr>
              <a:t> been</a:t>
            </a:r>
            <a:r>
              <a:rPr lang="en-US" altLang="zh-TW" b="0" dirty="0">
                <a:solidFill>
                  <a:schemeClr val="tx1"/>
                </a:solidFill>
                <a:latin typeface="Arial" panose="020B0604020202020204" pitchFamily="34" charset="0"/>
                <a:cs typeface="Arial" panose="020B0604020202020204" pitchFamily="34" charset="0"/>
              </a:rPr>
              <a:t> decreasing since 2008.</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8</a:t>
            </a:fld>
            <a:endParaRPr lang="en-US"/>
          </a:p>
        </p:txBody>
      </p:sp>
    </p:spTree>
    <p:extLst>
      <p:ext uri="{BB962C8B-B14F-4D97-AF65-F5344CB8AC3E}">
        <p14:creationId xmlns:p14="http://schemas.microsoft.com/office/powerpoint/2010/main" val="2388953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dirty="0">
                <a:solidFill>
                  <a:schemeClr val="tx1"/>
                </a:solidFill>
                <a:latin typeface="Arial" panose="020B0604020202020204" pitchFamily="34" charset="0"/>
                <a:cs typeface="Arial" panose="020B0604020202020204" pitchFamily="34" charset="0"/>
              </a:rPr>
              <a:t>This slide shows the number of persons living with diagnosed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 regardless of disease severity</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in the U</a:t>
            </a:r>
            <a:r>
              <a:rPr lang="en-US" altLang="zh-TW" b="0" baseline="0" dirty="0">
                <a:solidFill>
                  <a:schemeClr val="tx1"/>
                </a:solidFill>
                <a:latin typeface="Arial" panose="020B0604020202020204" pitchFamily="34" charset="0"/>
                <a:cs typeface="Arial" panose="020B0604020202020204" pitchFamily="34" charset="0"/>
              </a:rPr>
              <a:t>nited </a:t>
            </a:r>
            <a:r>
              <a:rPr lang="en-US" altLang="zh-TW" b="0" dirty="0">
                <a:solidFill>
                  <a:schemeClr val="tx1"/>
                </a:solidFill>
                <a:latin typeface="Arial" panose="020B0604020202020204" pitchFamily="34" charset="0"/>
                <a:cs typeface="Arial" panose="020B0604020202020204" pitchFamily="34" charset="0"/>
              </a:rPr>
              <a:t>S</a:t>
            </a:r>
            <a:r>
              <a:rPr lang="en-US" altLang="zh-TW" b="0" strike="noStrike" dirty="0">
                <a:solidFill>
                  <a:schemeClr val="tx1"/>
                </a:solidFill>
                <a:latin typeface="Arial" panose="020B0604020202020204" pitchFamily="34" charset="0"/>
                <a:cs typeface="Arial" panose="020B0604020202020204" pitchFamily="34" charset="0"/>
              </a:rPr>
              <a:t>tates (including</a:t>
            </a:r>
            <a:r>
              <a:rPr lang="en-US" altLang="zh-TW" b="0" strike="noStrike" baseline="0" dirty="0">
                <a:solidFill>
                  <a:schemeClr val="tx1"/>
                </a:solidFill>
                <a:latin typeface="Arial" panose="020B0604020202020204" pitchFamily="34" charset="0"/>
                <a:cs typeface="Arial" panose="020B0604020202020204" pitchFamily="34" charset="0"/>
              </a:rPr>
              <a:t> 6 U.S. dependent areas)</a:t>
            </a:r>
            <a:r>
              <a:rPr lang="en-US" altLang="zh-TW" b="0" strike="noStrike"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California and Los Angeles County (LAC)</a:t>
            </a:r>
            <a:r>
              <a:rPr lang="en-US" altLang="zh-TW" b="0" baseline="0" dirty="0">
                <a:solidFill>
                  <a:schemeClr val="tx1"/>
                </a:solidFill>
                <a:latin typeface="Arial" panose="020B0604020202020204" pitchFamily="34" charset="0"/>
                <a:cs typeface="Arial" panose="020B0604020202020204" pitchFamily="34" charset="0"/>
              </a:rPr>
              <a:t>.</a:t>
            </a:r>
          </a:p>
          <a:p>
            <a:endParaRPr lang="en-US" altLang="zh-TW" b="0" baseline="0" dirty="0">
              <a:solidFill>
                <a:schemeClr val="tx1"/>
              </a:solidFill>
              <a:latin typeface="Arial" panose="020B0604020202020204" pitchFamily="34" charset="0"/>
              <a:cs typeface="Arial" panose="020B0604020202020204" pitchFamily="34" charset="0"/>
            </a:endParaRPr>
          </a:p>
          <a:p>
            <a:pPr defTabSz="931679" eaLnBrk="0" fontAlgn="base" hangingPunct="0">
              <a:spcBef>
                <a:spcPct val="30000"/>
              </a:spcBef>
              <a:spcAft>
                <a:spcPct val="0"/>
              </a:spcAft>
              <a:defRPr/>
            </a:pPr>
            <a:r>
              <a:rPr lang="en-US" altLang="zh-TW" b="0" dirty="0">
                <a:solidFill>
                  <a:schemeClr val="tx1"/>
                </a:solidFill>
                <a:latin typeface="Arial" panose="020B0604020202020204" pitchFamily="34" charset="0"/>
                <a:cs typeface="Arial" panose="020B0604020202020204" pitchFamily="34" charset="0"/>
              </a:rPr>
              <a:t>CDC reported 972,813</a:t>
            </a:r>
            <a:r>
              <a:rPr lang="en-US" altLang="zh-TW" b="0" baseline="0" dirty="0">
                <a:solidFill>
                  <a:schemeClr val="tx1"/>
                </a:solidFill>
                <a:latin typeface="Arial" panose="020B0604020202020204" pitchFamily="34" charset="0"/>
                <a:cs typeface="Arial" panose="020B0604020202020204" pitchFamily="34" charset="0"/>
              </a:rPr>
              <a:t> persons living with diagnosed HIV infection in the US at </a:t>
            </a:r>
            <a:r>
              <a:rPr lang="en-US" altLang="zh-TW" b="0" dirty="0">
                <a:solidFill>
                  <a:schemeClr val="tx1"/>
                </a:solidFill>
                <a:latin typeface="Arial" panose="020B0604020202020204" pitchFamily="34" charset="0"/>
                <a:cs typeface="Arial" panose="020B0604020202020204" pitchFamily="34" charset="0"/>
              </a:rPr>
              <a:t>year-end 2014</a:t>
            </a:r>
            <a:r>
              <a:rPr lang="en-US" altLang="zh-TW" b="0" baseline="0" dirty="0">
                <a:solidFill>
                  <a:schemeClr val="tx1"/>
                </a:solidFill>
                <a:latin typeface="Arial" panose="020B0604020202020204" pitchFamily="34" charset="0"/>
                <a:cs typeface="Arial" panose="020B0604020202020204" pitchFamily="34" charset="0"/>
              </a:rPr>
              <a:t>. California Department of Public Health Office of AIDS reported </a:t>
            </a:r>
            <a:r>
              <a:rPr lang="en-US" altLang="zh-TW" b="0" dirty="0">
                <a:solidFill>
                  <a:schemeClr val="tx1"/>
                </a:solidFill>
                <a:latin typeface="Arial" panose="020B0604020202020204" pitchFamily="34" charset="0"/>
                <a:cs typeface="Arial" panose="020B0604020202020204" pitchFamily="34" charset="0"/>
              </a:rPr>
              <a:t>126,241 persons living with diagnosed HIV</a:t>
            </a:r>
            <a:r>
              <a:rPr lang="en-US" altLang="zh-TW" b="0" baseline="0" dirty="0">
                <a:solidFill>
                  <a:schemeClr val="tx1"/>
                </a:solidFill>
                <a:latin typeface="Arial" panose="020B0604020202020204" pitchFamily="34" charset="0"/>
                <a:cs typeface="Arial" panose="020B0604020202020204" pitchFamily="34" charset="0"/>
              </a:rPr>
              <a:t> infection in California at year-end 2014.  L</a:t>
            </a:r>
            <a:r>
              <a:rPr lang="en-US" altLang="zh-TW" b="0" dirty="0">
                <a:solidFill>
                  <a:schemeClr val="tx1"/>
                </a:solidFill>
                <a:latin typeface="Arial" panose="020B0604020202020204" pitchFamily="34" charset="0"/>
                <a:cs typeface="Arial" panose="020B0604020202020204" pitchFamily="34" charset="0"/>
              </a:rPr>
              <a:t>os Angeles County reported 50,103 persons living with diagnosed HIV</a:t>
            </a:r>
            <a:r>
              <a:rPr lang="en-US" altLang="zh-TW" b="0" baseline="0" dirty="0">
                <a:solidFill>
                  <a:schemeClr val="tx1"/>
                </a:solidFill>
                <a:latin typeface="Arial" panose="020B0604020202020204" pitchFamily="34" charset="0"/>
                <a:cs typeface="Arial" panose="020B0604020202020204" pitchFamily="34" charset="0"/>
              </a:rPr>
              <a:t> infection</a:t>
            </a:r>
            <a:r>
              <a:rPr lang="en-US" altLang="zh-TW" b="0" dirty="0">
                <a:solidFill>
                  <a:schemeClr val="tx1"/>
                </a:solidFill>
                <a:latin typeface="Arial" panose="020B0604020202020204" pitchFamily="34" charset="0"/>
                <a:cs typeface="Arial" panose="020B0604020202020204" pitchFamily="34" charset="0"/>
              </a:rPr>
              <a:t>,</a:t>
            </a:r>
            <a:r>
              <a:rPr lang="en-US" altLang="zh-TW" b="0"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which represents 38</a:t>
            </a:r>
            <a:r>
              <a:rPr lang="en-US" altLang="zh-TW" b="0" strike="noStrike" dirty="0">
                <a:solidFill>
                  <a:schemeClr val="tx1"/>
                </a:solidFill>
                <a:latin typeface="Arial" panose="020B0604020202020204" pitchFamily="34" charset="0"/>
                <a:cs typeface="Arial" panose="020B0604020202020204" pitchFamily="34" charset="0"/>
              </a:rPr>
              <a:t>%</a:t>
            </a:r>
            <a:r>
              <a:rPr lang="en-US" altLang="zh-TW" b="0" strike="noStrike" baseline="0" dirty="0">
                <a:solidFill>
                  <a:schemeClr val="tx1"/>
                </a:solidFill>
                <a:latin typeface="Arial" panose="020B0604020202020204" pitchFamily="34" charset="0"/>
                <a:cs typeface="Arial" panose="020B0604020202020204" pitchFamily="34" charset="0"/>
              </a:rPr>
              <a:t> </a:t>
            </a:r>
            <a:r>
              <a:rPr lang="en-US" altLang="zh-TW" b="0" dirty="0">
                <a:solidFill>
                  <a:schemeClr val="tx1"/>
                </a:solidFill>
                <a:latin typeface="Arial" panose="020B0604020202020204" pitchFamily="34" charset="0"/>
                <a:cs typeface="Arial" panose="020B0604020202020204" pitchFamily="34" charset="0"/>
              </a:rPr>
              <a:t>of the reported persons living with diagnosed HIV</a:t>
            </a:r>
            <a:r>
              <a:rPr lang="en-US" altLang="zh-TW" b="0" baseline="0" dirty="0">
                <a:solidFill>
                  <a:schemeClr val="tx1"/>
                </a:solidFill>
                <a:latin typeface="Arial" panose="020B0604020202020204" pitchFamily="34" charset="0"/>
                <a:cs typeface="Arial" panose="020B0604020202020204" pitchFamily="34" charset="0"/>
              </a:rPr>
              <a:t> infection </a:t>
            </a:r>
            <a:r>
              <a:rPr lang="en-US" altLang="zh-TW" b="0" dirty="0">
                <a:solidFill>
                  <a:schemeClr val="tx1"/>
                </a:solidFill>
                <a:latin typeface="Arial" panose="020B0604020202020204" pitchFamily="34" charset="0"/>
                <a:cs typeface="Arial" panose="020B0604020202020204" pitchFamily="34" charset="0"/>
              </a:rPr>
              <a:t>in California at year-end 2014.</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9</a:t>
            </a:fld>
            <a:endParaRPr lang="en-US"/>
          </a:p>
        </p:txBody>
      </p:sp>
    </p:spTree>
    <p:extLst>
      <p:ext uri="{BB962C8B-B14F-4D97-AF65-F5344CB8AC3E}">
        <p14:creationId xmlns:p14="http://schemas.microsoft.com/office/powerpoint/2010/main" val="2932230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39">
              <a:spcBef>
                <a:spcPct val="0"/>
              </a:spcBef>
              <a:defRPr/>
            </a:pPr>
            <a:r>
              <a:rPr lang="en-US" altLang="zh-TW" b="0" dirty="0">
                <a:latin typeface="Arial" panose="020B0604020202020204" pitchFamily="34" charset="0"/>
                <a:cs typeface="Arial" panose="020B0604020202020204" pitchFamily="34" charset="0"/>
              </a:rPr>
              <a:t>This</a:t>
            </a:r>
            <a:r>
              <a:rPr lang="en-US" altLang="zh-TW" b="0" baseline="0" dirty="0">
                <a:latin typeface="Arial" panose="020B0604020202020204" pitchFamily="34" charset="0"/>
                <a:cs typeface="Arial" panose="020B0604020202020204" pitchFamily="34" charset="0"/>
              </a:rPr>
              <a:t> line graph shows the proportion</a:t>
            </a:r>
            <a:r>
              <a:rPr lang="en-US" altLang="zh-TW" dirty="0">
                <a:latin typeface="Arial" panose="020B0604020202020204" pitchFamily="34" charset="0"/>
                <a:cs typeface="Arial" panose="020B0604020202020204" pitchFamily="34" charset="0"/>
              </a:rPr>
              <a:t> of mortality among deceased persons with diagnosed HIV infection with</a:t>
            </a:r>
            <a:r>
              <a:rPr lang="en-US" altLang="zh-TW" baseline="0" dirty="0">
                <a:latin typeface="Arial" panose="020B0604020202020204" pitchFamily="34" charset="0"/>
                <a:cs typeface="Arial" panose="020B0604020202020204" pitchFamily="34" charset="0"/>
              </a:rPr>
              <a:t> </a:t>
            </a:r>
            <a:r>
              <a:rPr lang="en-US" altLang="zh-TW" dirty="0">
                <a:latin typeface="Arial" panose="020B0604020202020204" pitchFamily="34" charset="0"/>
                <a:cs typeface="Arial" panose="020B0604020202020204" pitchFamily="34" charset="0"/>
              </a:rPr>
              <a:t>HIV selected as the underlying cause of death </a:t>
            </a:r>
            <a:r>
              <a:rPr lang="en-US" altLang="zh-TW" b="0" dirty="0">
                <a:latin typeface="Arial" panose="020B0604020202020204" pitchFamily="34" charset="0"/>
                <a:cs typeface="Arial" panose="020B0604020202020204" pitchFamily="34" charset="0"/>
              </a:rPr>
              <a:t>by year in LAC from</a:t>
            </a:r>
            <a:r>
              <a:rPr lang="en-US" dirty="0">
                <a:latin typeface="Arial" panose="020B0604020202020204" pitchFamily="34" charset="0"/>
                <a:cs typeface="Arial" panose="020B0604020202020204" pitchFamily="34" charset="0"/>
              </a:rPr>
              <a:t> 1990 </a:t>
            </a:r>
            <a:r>
              <a:rPr lang="en-US" b="0" dirty="0">
                <a:latin typeface="Arial" panose="020B0604020202020204" pitchFamily="34" charset="0"/>
                <a:cs typeface="Arial" panose="020B0604020202020204" pitchFamily="34" charset="0"/>
              </a:rPr>
              <a:t>through</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2014</a:t>
            </a:r>
            <a:r>
              <a:rPr lang="en-US" altLang="zh-TW" b="0" baseline="0" dirty="0">
                <a:latin typeface="Arial" panose="020B0604020202020204" pitchFamily="34" charset="0"/>
                <a:cs typeface="Arial" panose="020B0604020202020204" pitchFamily="34" charset="0"/>
              </a:rPr>
              <a:t>.</a:t>
            </a:r>
          </a:p>
          <a:p>
            <a:pPr>
              <a:spcBef>
                <a:spcPct val="0"/>
              </a:spcBef>
            </a:pPr>
            <a:endParaRPr lang="en-US" altLang="zh-TW"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proportion dropped from 87% in 1990 to 45% in 2014.</a:t>
            </a:r>
          </a:p>
          <a:p>
            <a:endParaRPr lang="en-US" dirty="0"/>
          </a:p>
        </p:txBody>
      </p:sp>
      <p:sp>
        <p:nvSpPr>
          <p:cNvPr id="4" name="Slide Number Placeholder 3"/>
          <p:cNvSpPr>
            <a:spLocks noGrp="1"/>
          </p:cNvSpPr>
          <p:nvPr>
            <p:ph type="sldNum" sz="quarter" idx="10"/>
          </p:nvPr>
        </p:nvSpPr>
        <p:spPr/>
        <p:txBody>
          <a:bodyPr/>
          <a:lstStyle/>
          <a:p>
            <a:fld id="{CCA2BB90-2127-4770-B429-67A9EB670AED}" type="slidenum">
              <a:rPr lang="en-US" smtClean="0"/>
              <a:t>10</a:t>
            </a:fld>
            <a:endParaRPr lang="en-US"/>
          </a:p>
        </p:txBody>
      </p:sp>
    </p:spTree>
    <p:extLst>
      <p:ext uri="{BB962C8B-B14F-4D97-AF65-F5344CB8AC3E}">
        <p14:creationId xmlns:p14="http://schemas.microsoft.com/office/powerpoint/2010/main" val="136982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B663E3-6268-4F45-863D-6312C238034C}"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DDCD2B-20FB-4BEC-A1CA-E7B421B78C08}" type="slidenum">
              <a:rPr lang="en-US" smtClean="0"/>
              <a:t>‹#›</a:t>
            </a:fld>
            <a:endParaRPr lang="en-US"/>
          </a:p>
        </p:txBody>
      </p:sp>
    </p:spTree>
    <p:extLst>
      <p:ext uri="{BB962C8B-B14F-4D97-AF65-F5344CB8AC3E}">
        <p14:creationId xmlns:p14="http://schemas.microsoft.com/office/powerpoint/2010/main" val="339737812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B663E3-6268-4F45-863D-6312C238034C}" type="datetimeFigureOut">
              <a:rPr lang="en-US" smtClean="0"/>
              <a:t>10/20/2017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DDCD2B-20FB-4BEC-A1CA-E7B421B78C08}" type="slidenum">
              <a:rPr lang="en-US" smtClean="0"/>
              <a:t>‹#›</a:t>
            </a:fld>
            <a:endParaRPr lang="en-US"/>
          </a:p>
        </p:txBody>
      </p:sp>
    </p:spTree>
    <p:extLst>
      <p:ext uri="{BB962C8B-B14F-4D97-AF65-F5344CB8AC3E}">
        <p14:creationId xmlns:p14="http://schemas.microsoft.com/office/powerpoint/2010/main" val="2794255799"/>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en-US" altLang="zh-TW" sz="4400" spc="-150">
                <a:solidFill>
                  <a:srgbClr val="FFFF00"/>
                </a:solidFill>
                <a:latin typeface="Arial" panose="020B0604020202020204" pitchFamily="34" charset="0"/>
                <a:ea typeface="新細明體" charset="-120"/>
                <a:cs typeface="Arial" panose="020B0604020202020204" pitchFamily="34" charset="0"/>
              </a:rPr>
              <a:t>Epidemiology of HIV</a:t>
            </a:r>
            <a:br>
              <a:rPr lang="en-US" altLang="zh-TW" sz="4400" spc="-150">
                <a:solidFill>
                  <a:srgbClr val="FFFF00"/>
                </a:solidFill>
                <a:latin typeface="Arial" panose="020B0604020202020204" pitchFamily="34" charset="0"/>
                <a:ea typeface="新細明體" charset="-120"/>
                <a:cs typeface="Arial" panose="020B0604020202020204" pitchFamily="34" charset="0"/>
              </a:rPr>
            </a:br>
            <a:br>
              <a:rPr lang="en-US" altLang="zh-TW" sz="4400" spc="-150">
                <a:solidFill>
                  <a:srgbClr val="FFFF00"/>
                </a:solidFill>
                <a:latin typeface="Arial" panose="020B0604020202020204" pitchFamily="34" charset="0"/>
                <a:ea typeface="新細明體" charset="-120"/>
                <a:cs typeface="Arial" panose="020B0604020202020204" pitchFamily="34" charset="0"/>
              </a:rPr>
            </a:br>
            <a:r>
              <a:rPr lang="en-US" altLang="zh-TW" sz="4400" spc="-150">
                <a:solidFill>
                  <a:srgbClr val="FFFF00"/>
                </a:solidFill>
                <a:latin typeface="Arial" panose="020B0604020202020204" pitchFamily="34" charset="0"/>
                <a:ea typeface="新細明體" charset="-120"/>
                <a:cs typeface="Arial" panose="020B0604020202020204" pitchFamily="34" charset="0"/>
              </a:rPr>
              <a:t>in Los Angeles County</a:t>
            </a:r>
            <a:endParaRPr lang="zh-TW" altLang="en-US" sz="4400" spc="-150" dirty="0">
              <a:solidFill>
                <a:srgbClr val="FFFF00"/>
              </a:solidFill>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70576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200">
                <a:latin typeface="Arial" panose="020B0604020202020204" pitchFamily="34" charset="0"/>
                <a:ea typeface="新細明體" charset="-120"/>
                <a:cs typeface="Arial" panose="020B0604020202020204" pitchFamily="34" charset="0"/>
              </a:rPr>
              <a:t>Number of Persons living with diagnosed HIV infection</a:t>
            </a:r>
            <a:br>
              <a:rPr lang="en-US" altLang="zh-TW" sz="2200">
                <a:latin typeface="Arial" panose="020B0604020202020204" pitchFamily="34" charset="0"/>
                <a:ea typeface="新細明體" charset="-120"/>
                <a:cs typeface="Arial" panose="020B0604020202020204" pitchFamily="34" charset="0"/>
              </a:rPr>
            </a:br>
            <a:r>
              <a:rPr lang="en-US" altLang="zh-TW" sz="2200">
                <a:latin typeface="Arial" panose="020B0604020202020204" pitchFamily="34" charset="0"/>
                <a:ea typeface="新細明體" charset="-120"/>
                <a:cs typeface="Arial" panose="020B0604020202020204" pitchFamily="34" charset="0"/>
              </a:rPr>
              <a:t>in the United States, California, and Los Angeles County</a:t>
            </a:r>
            <a:endParaRPr lang="zh-TW" alt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8912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200">
                <a:latin typeface="Arial" panose="020B0604020202020204" pitchFamily="34" charset="0"/>
                <a:cs typeface="Arial" panose="020B0604020202020204" pitchFamily="34" charset="0"/>
              </a:rPr>
              <a:t>Proportion of HIV-Related Deaths¹ among Deceased Persons</a:t>
            </a:r>
            <a:r>
              <a:rPr lang="en-US" altLang="zh-TW" sz="2200" baseline="30000">
                <a:latin typeface="Arial" panose="020B0604020202020204" pitchFamily="34" charset="0"/>
                <a:cs typeface="Arial" panose="020B0604020202020204" pitchFamily="34" charset="0"/>
              </a:rPr>
              <a:t>2</a:t>
            </a:r>
            <a:r>
              <a:rPr lang="en-US" altLang="zh-TW" sz="2200">
                <a:latin typeface="Arial" panose="020B0604020202020204" pitchFamily="34" charset="0"/>
                <a:cs typeface="Arial" panose="020B0604020202020204" pitchFamily="34" charset="0"/>
              </a:rPr>
              <a:t> with a diagnosed HIV infection, Los Angeles County, 1990-2014</a:t>
            </a:r>
            <a:endParaRPr lang="zh-TW" alt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2338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200">
                <a:latin typeface="Arial" panose="020B0604020202020204" pitchFamily="34" charset="0"/>
                <a:cs typeface="Arial" panose="020B0604020202020204" pitchFamily="34" charset="0"/>
              </a:rPr>
              <a:t>Median Age at Death</a:t>
            </a:r>
            <a:r>
              <a:rPr lang="en-US" altLang="zh-TW" sz="2200" baseline="30000">
                <a:latin typeface="Arial" panose="020B0604020202020204" pitchFamily="34" charset="0"/>
                <a:cs typeface="Arial" panose="020B0604020202020204" pitchFamily="34" charset="0"/>
              </a:rPr>
              <a:t>1</a:t>
            </a:r>
            <a:r>
              <a:rPr lang="en-US" altLang="zh-TW" sz="2200">
                <a:latin typeface="Arial" panose="020B0604020202020204" pitchFamily="34" charset="0"/>
                <a:cs typeface="Arial" panose="020B0604020202020204" pitchFamily="34" charset="0"/>
              </a:rPr>
              <a:t> among Persons with</a:t>
            </a:r>
            <a:br>
              <a:rPr lang="en-US" altLang="zh-TW" sz="2200">
                <a:latin typeface="Arial" panose="020B0604020202020204" pitchFamily="34" charset="0"/>
                <a:cs typeface="Arial" panose="020B0604020202020204" pitchFamily="34" charset="0"/>
              </a:rPr>
            </a:br>
            <a:r>
              <a:rPr lang="en-US" altLang="zh-TW" sz="2200">
                <a:latin typeface="Arial" panose="020B0604020202020204" pitchFamily="34" charset="0"/>
                <a:cs typeface="Arial" panose="020B0604020202020204" pitchFamily="34" charset="0"/>
              </a:rPr>
              <a:t>a Diagnosed HIV Infection, Los Angeles County, 1990-2014</a:t>
            </a:r>
            <a:endParaRPr lang="zh-TW" alt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0923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3600">
                <a:solidFill>
                  <a:srgbClr val="FFFF00"/>
                </a:solidFill>
                <a:latin typeface="Arial" panose="020B0604020202020204" pitchFamily="34" charset="0"/>
                <a:cs typeface="Arial" panose="020B0604020202020204" pitchFamily="34" charset="0"/>
              </a:rPr>
              <a:t>New HIV Diagnoses</a:t>
            </a:r>
            <a:endParaRPr lang="zh-TW" altLang="en-US" sz="3600" dirty="0">
              <a:solidFill>
                <a:srgbClr val="FFFF00"/>
              </a:solidFill>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13683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200">
                <a:latin typeface="Arial" panose="020B0604020202020204" pitchFamily="34" charset="0"/>
                <a:cs typeface="Arial" panose="020B0604020202020204" pitchFamily="34" charset="0"/>
              </a:rPr>
              <a:t>New HIV Diagnoses by Age Group</a:t>
            </a:r>
            <a:br>
              <a:rPr lang="en-US" altLang="zh-TW" sz="2200">
                <a:latin typeface="Arial" panose="020B0604020202020204" pitchFamily="34" charset="0"/>
                <a:cs typeface="Arial" panose="020B0604020202020204" pitchFamily="34" charset="0"/>
              </a:rPr>
            </a:br>
            <a:r>
              <a:rPr lang="en-US" altLang="zh-TW" sz="2200">
                <a:latin typeface="Arial" panose="020B0604020202020204" pitchFamily="34" charset="0"/>
                <a:cs typeface="Arial" panose="020B0604020202020204" pitchFamily="34" charset="0"/>
              </a:rPr>
              <a:t>Los Angeles County, 2015</a:t>
            </a:r>
            <a:r>
              <a:rPr lang="en-US" altLang="zh-TW" sz="2200" baseline="30000">
                <a:latin typeface="Arial" panose="020B0604020202020204" pitchFamily="34" charset="0"/>
                <a:cs typeface="Arial" panose="020B0604020202020204" pitchFamily="34" charset="0"/>
              </a:rPr>
              <a:t>¹</a:t>
            </a:r>
            <a:r>
              <a:rPr lang="en-US" altLang="zh-TW" sz="2200">
                <a:latin typeface="Arial" panose="020B0604020202020204" pitchFamily="34" charset="0"/>
                <a:cs typeface="Arial" panose="020B0604020202020204" pitchFamily="34" charset="0"/>
              </a:rPr>
              <a:t> (n=1,952)</a:t>
            </a:r>
            <a:endParaRPr lang="zh-TW" alt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86715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marL="58738" indent="-58738" algn="ctr"/>
            <a:r>
              <a:rPr lang="en-US" sz="2200" b="1">
                <a:latin typeface="Arial" panose="020B0604020202020204" pitchFamily="34" charset="0"/>
                <a:cs typeface="Arial" panose="020B0604020202020204" pitchFamily="34" charset="0"/>
              </a:rPr>
              <a:t> Rates of HIV Diagnoses among Males by Age Group,</a:t>
            </a:r>
            <a:br>
              <a:rPr lang="en-US" sz="2200" b="1">
                <a:latin typeface="Arial" panose="020B0604020202020204" pitchFamily="34" charset="0"/>
                <a:cs typeface="Arial" panose="020B0604020202020204" pitchFamily="34" charset="0"/>
              </a:rPr>
            </a:br>
            <a:r>
              <a:rPr lang="en-US" sz="2200" b="1">
                <a:latin typeface="Arial" panose="020B0604020202020204" pitchFamily="34" charset="0"/>
                <a:cs typeface="Arial" panose="020B0604020202020204" pitchFamily="34" charset="0"/>
              </a:rPr>
              <a:t>Los Angeles County, 2006</a:t>
            </a:r>
            <a:r>
              <a:rPr lang="en-US" sz="2200">
                <a:latin typeface="Arial" panose="020B0604020202020204" pitchFamily="34" charset="0"/>
                <a:cs typeface="Arial" panose="020B0604020202020204" pitchFamily="34" charset="0"/>
              </a:rPr>
              <a:t> – </a:t>
            </a:r>
            <a:r>
              <a:rPr lang="en-US" sz="2200" b="1">
                <a:latin typeface="Arial" panose="020B0604020202020204" pitchFamily="34" charset="0"/>
                <a:cs typeface="Arial" panose="020B0604020202020204" pitchFamily="34" charset="0"/>
              </a:rPr>
              <a:t>2015</a:t>
            </a:r>
            <a:endParaRPr lang="en-US" sz="2200" b="1"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15526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200" b="1">
                <a:latin typeface="Arial" panose="020B0604020202020204" pitchFamily="34" charset="0"/>
                <a:cs typeface="Arial" panose="020B0604020202020204" pitchFamily="34" charset="0"/>
              </a:rPr>
              <a:t>Rates of HIV Diagnoses among Females by Age Group, </a:t>
            </a:r>
            <a:br>
              <a:rPr lang="en-US" sz="2200" b="1">
                <a:latin typeface="Arial" panose="020B0604020202020204" pitchFamily="34" charset="0"/>
                <a:cs typeface="Arial" panose="020B0604020202020204" pitchFamily="34" charset="0"/>
              </a:rPr>
            </a:br>
            <a:r>
              <a:rPr lang="en-US" sz="2200" b="1">
                <a:latin typeface="Arial" panose="020B0604020202020204" pitchFamily="34" charset="0"/>
                <a:cs typeface="Arial" panose="020B0604020202020204" pitchFamily="34" charset="0"/>
              </a:rPr>
              <a:t>Los Angeles County, 2006</a:t>
            </a:r>
            <a:r>
              <a:rPr lang="en-US" sz="2200">
                <a:latin typeface="Arial" panose="020B0604020202020204" pitchFamily="34" charset="0"/>
                <a:cs typeface="Arial" panose="020B0604020202020204" pitchFamily="34" charset="0"/>
              </a:rPr>
              <a:t> – </a:t>
            </a:r>
            <a:r>
              <a:rPr lang="en-US" sz="2200" b="1">
                <a:latin typeface="Arial" panose="020B0604020202020204" pitchFamily="34" charset="0"/>
                <a:cs typeface="Arial" panose="020B0604020202020204" pitchFamily="34" charset="0"/>
              </a:rPr>
              <a:t>2015</a:t>
            </a:r>
            <a:endParaRPr lang="en-US" sz="2200" b="1"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00749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marL="58738" indent="-58738" algn="ctr"/>
            <a:r>
              <a:rPr lang="en-US" sz="2100" b="1">
                <a:latin typeface="Arial" panose="020B0604020202020204" pitchFamily="34" charset="0"/>
                <a:cs typeface="Arial" panose="020B0604020202020204" pitchFamily="34" charset="0"/>
              </a:rPr>
              <a:t> Rates of HIV Diagnoses among Adult/Adolescent Males by Race/Ethnicity</a:t>
            </a:r>
            <a:r>
              <a:rPr lang="en-US" sz="2100" b="1" baseline="30000">
                <a:latin typeface="Arial" panose="020B0604020202020204" pitchFamily="34" charset="0"/>
                <a:cs typeface="Arial" panose="020B0604020202020204" pitchFamily="34" charset="0"/>
              </a:rPr>
              <a:t>1</a:t>
            </a:r>
            <a:r>
              <a:rPr lang="en-US" sz="2100" b="1">
                <a:latin typeface="Arial" panose="020B0604020202020204" pitchFamily="34" charset="0"/>
                <a:cs typeface="Arial" panose="020B0604020202020204" pitchFamily="34" charset="0"/>
              </a:rPr>
              <a:t>, Los Angeles County, 2006-2015</a:t>
            </a:r>
            <a:endParaRPr lang="en-US" sz="2100" b="1"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0102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80954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200">
                <a:latin typeface="Arial" panose="020B0604020202020204" pitchFamily="34" charset="0"/>
                <a:cs typeface="Arial" panose="020B0604020202020204" pitchFamily="34" charset="0"/>
              </a:rPr>
              <a:t>Diagnoses of HIV Infection Among Adults/Adolescents</a:t>
            </a:r>
            <a:br>
              <a:rPr lang="en-US" sz="2200">
                <a:latin typeface="Arial" panose="020B0604020202020204" pitchFamily="34" charset="0"/>
                <a:cs typeface="Arial" panose="020B0604020202020204" pitchFamily="34" charset="0"/>
              </a:rPr>
            </a:br>
            <a:r>
              <a:rPr lang="en-US" sz="2200">
                <a:latin typeface="Arial" panose="020B0604020202020204" pitchFamily="34" charset="0"/>
                <a:cs typeface="Arial" panose="020B0604020202020204" pitchFamily="34" charset="0"/>
              </a:rPr>
              <a:t>by Transmission Category</a:t>
            </a:r>
            <a:r>
              <a:rPr lang="en-US" sz="2200" baseline="30000">
                <a:latin typeface="Arial" panose="020B0604020202020204" pitchFamily="34" charset="0"/>
                <a:cs typeface="Arial" panose="020B0604020202020204" pitchFamily="34" charset="0"/>
              </a:rPr>
              <a:t>¹</a:t>
            </a:r>
            <a:r>
              <a:rPr lang="en-US" sz="2200">
                <a:latin typeface="Arial" panose="020B0604020202020204" pitchFamily="34" charset="0"/>
                <a:cs typeface="Arial" panose="020B0604020202020204" pitchFamily="34" charset="0"/>
              </a:rPr>
              <a:t>, Los Angeles County, 2006-2015</a:t>
            </a:r>
            <a:endParaRPr 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680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en-US" altLang="zh-TW" sz="3600">
                <a:solidFill>
                  <a:srgbClr val="FFFF00"/>
                </a:solidFill>
                <a:latin typeface="Arial" panose="020B0604020202020204" pitchFamily="34" charset="0"/>
                <a:ea typeface="新細明體" charset="-120"/>
                <a:cs typeface="Arial" panose="020B0604020202020204" pitchFamily="34" charset="0"/>
              </a:rPr>
              <a:t>HIV Infection </a:t>
            </a:r>
            <a:br>
              <a:rPr lang="en-US" altLang="zh-TW" sz="3600">
                <a:solidFill>
                  <a:srgbClr val="FFFF00"/>
                </a:solidFill>
                <a:latin typeface="Arial" panose="020B0604020202020204" pitchFamily="34" charset="0"/>
                <a:ea typeface="新細明體" charset="-120"/>
                <a:cs typeface="Arial" panose="020B0604020202020204" pitchFamily="34" charset="0"/>
              </a:rPr>
            </a:br>
            <a:br>
              <a:rPr lang="en-US" altLang="zh-TW" sz="3600">
                <a:solidFill>
                  <a:srgbClr val="FFFF00"/>
                </a:solidFill>
                <a:latin typeface="Arial" panose="020B0604020202020204" pitchFamily="34" charset="0"/>
                <a:ea typeface="新細明體" charset="-120"/>
                <a:cs typeface="Arial" panose="020B0604020202020204" pitchFamily="34" charset="0"/>
              </a:rPr>
            </a:br>
            <a:r>
              <a:rPr lang="en-US" altLang="zh-TW" sz="3600">
                <a:solidFill>
                  <a:srgbClr val="FFFF00"/>
                </a:solidFill>
                <a:latin typeface="Arial" panose="020B0604020202020204" pitchFamily="34" charset="0"/>
                <a:ea typeface="新細明體" charset="-120"/>
                <a:cs typeface="Arial" panose="020B0604020202020204" pitchFamily="34" charset="0"/>
              </a:rPr>
              <a:t>in the World and United States</a:t>
            </a:r>
            <a:endParaRPr lang="zh-TW" altLang="en-US" sz="36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11420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3287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en-US" altLang="zh-TW" sz="3600">
                <a:solidFill>
                  <a:srgbClr val="FFFF00"/>
                </a:solidFill>
                <a:latin typeface="Arial" panose="020B0604020202020204" pitchFamily="34" charset="0"/>
                <a:cs typeface="Arial" panose="020B0604020202020204" pitchFamily="34" charset="0"/>
              </a:rPr>
              <a:t>Persons Living with HIV </a:t>
            </a:r>
            <a:br>
              <a:rPr lang="en-US" altLang="zh-TW" sz="3600">
                <a:solidFill>
                  <a:srgbClr val="FFFF00"/>
                </a:solidFill>
                <a:latin typeface="Arial" panose="020B0604020202020204" pitchFamily="34" charset="0"/>
                <a:cs typeface="Arial" panose="020B0604020202020204" pitchFamily="34" charset="0"/>
              </a:rPr>
            </a:br>
            <a:br>
              <a:rPr lang="en-US" altLang="zh-TW" sz="3600">
                <a:solidFill>
                  <a:srgbClr val="FFFF00"/>
                </a:solidFill>
                <a:latin typeface="Arial" panose="020B0604020202020204" pitchFamily="34" charset="0"/>
                <a:cs typeface="Arial" panose="020B0604020202020204" pitchFamily="34" charset="0"/>
              </a:rPr>
            </a:br>
            <a:r>
              <a:rPr lang="en-US" altLang="zh-TW" sz="3600">
                <a:solidFill>
                  <a:srgbClr val="FFFF00"/>
                </a:solidFill>
                <a:latin typeface="Arial" panose="020B0604020202020204" pitchFamily="34" charset="0"/>
                <a:cs typeface="Arial" panose="020B0604020202020204" pitchFamily="34" charset="0"/>
              </a:rPr>
              <a:t>(PLWH)</a:t>
            </a:r>
            <a:endParaRPr lang="zh-TW" altLang="en-US" sz="3600" dirty="0">
              <a:solidFill>
                <a:srgbClr val="FFFF00"/>
              </a:solidFill>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86241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200">
                <a:latin typeface="Arial" panose="020B0604020202020204" pitchFamily="34" charset="0"/>
                <a:ea typeface="新細明體" charset="-120"/>
                <a:cs typeface="Arial" panose="020B0604020202020204" pitchFamily="34" charset="0"/>
              </a:rPr>
              <a:t>Persons Living with Diagnosed HIV Infection by Age</a:t>
            </a:r>
            <a:r>
              <a:rPr lang="en-US" altLang="zh-TW" sz="2200" baseline="30000">
                <a:latin typeface="Arial" panose="020B0604020202020204" pitchFamily="34" charset="0"/>
                <a:ea typeface="新細明體" charset="-120"/>
                <a:cs typeface="Arial" panose="020B0604020202020204" pitchFamily="34" charset="0"/>
              </a:rPr>
              <a:t>1 </a:t>
            </a:r>
            <a:r>
              <a:rPr lang="en-US" altLang="zh-TW" sz="2200">
                <a:latin typeface="Arial" panose="020B0604020202020204" pitchFamily="34" charset="0"/>
                <a:ea typeface="新細明體" charset="-120"/>
                <a:cs typeface="Arial" panose="020B0604020202020204" pitchFamily="34" charset="0"/>
              </a:rPr>
              <a:t>, Los Angeles County, Year-end 2016</a:t>
            </a:r>
            <a:r>
              <a:rPr lang="en-US" altLang="zh-TW" sz="2200" baseline="30000">
                <a:latin typeface="Arial" panose="020B0604020202020204" pitchFamily="34" charset="0"/>
                <a:ea typeface="新細明體" charset="-120"/>
                <a:cs typeface="Arial" panose="020B0604020202020204" pitchFamily="34" charset="0"/>
              </a:rPr>
              <a:t>2</a:t>
            </a:r>
            <a:r>
              <a:rPr lang="en-US" altLang="zh-TW" sz="2200">
                <a:latin typeface="Arial" panose="020B0604020202020204" pitchFamily="34" charset="0"/>
                <a:ea typeface="新細明體" charset="-120"/>
                <a:cs typeface="Arial" panose="020B0604020202020204" pitchFamily="34" charset="0"/>
              </a:rPr>
              <a:t> (n=50,289)</a:t>
            </a:r>
            <a:endParaRPr lang="zh-TW" alt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12710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000">
                <a:latin typeface="Arial" panose="020B0604020202020204" pitchFamily="34" charset="0"/>
                <a:ea typeface="新細明體" charset="-120"/>
                <a:cs typeface="Arial" panose="020B0604020202020204" pitchFamily="34" charset="0"/>
              </a:rPr>
              <a:t>Persons Living with Diagnosed HIV Infection by Sex and Race/Ethnicity, Los Angeles County, Year-end 2016</a:t>
            </a:r>
            <a:r>
              <a:rPr lang="en-US" altLang="zh-TW" sz="2000" baseline="30000">
                <a:latin typeface="Arial" panose="020B0604020202020204" pitchFamily="34" charset="0"/>
                <a:ea typeface="新細明體" charset="-120"/>
                <a:cs typeface="Arial" panose="020B0604020202020204" pitchFamily="34" charset="0"/>
              </a:rPr>
              <a:t>1</a:t>
            </a:r>
            <a:endParaRPr lang="en-US" sz="2000" baseline="300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08375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000">
                <a:latin typeface="Arial" panose="020B0604020202020204" pitchFamily="34" charset="0"/>
                <a:cs typeface="Arial" panose="020B0604020202020204" pitchFamily="34" charset="0"/>
              </a:rPr>
              <a:t>Persons Living with diagnosed HIV infection per 100,000 Population</a:t>
            </a:r>
            <a:r>
              <a:rPr lang="en-US" sz="2000" baseline="30000">
                <a:latin typeface="Arial" panose="020B0604020202020204" pitchFamily="34" charset="0"/>
                <a:cs typeface="Arial" panose="020B0604020202020204" pitchFamily="34" charset="0"/>
              </a:rPr>
              <a:t>¹ </a:t>
            </a:r>
            <a:r>
              <a:rPr lang="en-US" sz="2000">
                <a:latin typeface="Arial" panose="020B0604020202020204" pitchFamily="34" charset="0"/>
                <a:cs typeface="Arial" panose="020B0604020202020204" pitchFamily="34" charset="0"/>
              </a:rPr>
              <a:t>by Race/Ethnicity, Los Angeles County, Year-end 2016</a:t>
            </a:r>
            <a:r>
              <a:rPr lang="en-US" sz="2000" baseline="30000">
                <a:latin typeface="Arial" panose="020B0604020202020204" pitchFamily="34" charset="0"/>
                <a:cs typeface="Arial" panose="020B0604020202020204" pitchFamily="34" charset="0"/>
              </a:rPr>
              <a:t>²</a:t>
            </a:r>
            <a:endParaRPr lang="en-US" sz="20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164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000">
                <a:latin typeface="Arial" panose="020B0604020202020204" pitchFamily="34" charset="0"/>
                <a:cs typeface="Arial" panose="020B0604020202020204" pitchFamily="34" charset="0"/>
              </a:rPr>
              <a:t>Persons Living with Diagnosed HIV Infection by</a:t>
            </a:r>
            <a:br>
              <a:rPr lang="en-US" altLang="zh-TW" sz="2000">
                <a:latin typeface="Arial" panose="020B0604020202020204" pitchFamily="34" charset="0"/>
                <a:cs typeface="Arial" panose="020B0604020202020204" pitchFamily="34" charset="0"/>
              </a:rPr>
            </a:br>
            <a:r>
              <a:rPr lang="en-US" altLang="zh-TW" sz="2000">
                <a:latin typeface="Arial" panose="020B0604020202020204" pitchFamily="34" charset="0"/>
                <a:cs typeface="Arial" panose="020B0604020202020204" pitchFamily="34" charset="0"/>
              </a:rPr>
              <a:t>Transmission Risk Category</a:t>
            </a:r>
            <a:r>
              <a:rPr lang="en-US" altLang="zh-TW" sz="2000" baseline="30000">
                <a:latin typeface="Arial" panose="020B0604020202020204" pitchFamily="34" charset="0"/>
                <a:cs typeface="Arial" panose="020B0604020202020204" pitchFamily="34" charset="0"/>
              </a:rPr>
              <a:t>¹</a:t>
            </a:r>
            <a:r>
              <a:rPr lang="en-US" altLang="zh-TW" sz="2000">
                <a:latin typeface="Arial" panose="020B0604020202020204" pitchFamily="34" charset="0"/>
                <a:cs typeface="Arial" panose="020B0604020202020204" pitchFamily="34" charset="0"/>
              </a:rPr>
              <a:t>, Los Angeles County, Year-end 2016</a:t>
            </a:r>
            <a:r>
              <a:rPr lang="en-US" altLang="zh-TW" sz="2000" baseline="30000">
                <a:latin typeface="Arial" panose="020B0604020202020204" pitchFamily="34" charset="0"/>
                <a:cs typeface="Arial" panose="020B0604020202020204" pitchFamily="34" charset="0"/>
              </a:rPr>
              <a:t>²</a:t>
            </a:r>
            <a:endParaRPr lang="en-US" sz="20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1061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4231477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en-US" altLang="zh-TW" sz="3600">
                <a:solidFill>
                  <a:srgbClr val="FFFF00"/>
                </a:solidFill>
                <a:latin typeface="Arial" panose="020B0604020202020204" pitchFamily="34" charset="0"/>
                <a:cs typeface="Arial" panose="020B0604020202020204" pitchFamily="34" charset="0"/>
              </a:rPr>
              <a:t>Comparing New HIV Diagnoses to </a:t>
            </a:r>
            <a:br>
              <a:rPr lang="en-US" altLang="zh-TW" sz="3600">
                <a:solidFill>
                  <a:srgbClr val="FFFF00"/>
                </a:solidFill>
                <a:latin typeface="Arial" panose="020B0604020202020204" pitchFamily="34" charset="0"/>
                <a:cs typeface="Arial" panose="020B0604020202020204" pitchFamily="34" charset="0"/>
              </a:rPr>
            </a:br>
            <a:br>
              <a:rPr lang="en-US" altLang="zh-TW" sz="3600">
                <a:solidFill>
                  <a:srgbClr val="FFFF00"/>
                </a:solidFill>
                <a:latin typeface="Arial" panose="020B0604020202020204" pitchFamily="34" charset="0"/>
                <a:cs typeface="Arial" panose="020B0604020202020204" pitchFamily="34" charset="0"/>
              </a:rPr>
            </a:br>
            <a:r>
              <a:rPr lang="en-US" altLang="zh-TW" sz="3600">
                <a:solidFill>
                  <a:srgbClr val="FFFF00"/>
                </a:solidFill>
                <a:latin typeface="Arial" panose="020B0604020202020204" pitchFamily="34" charset="0"/>
                <a:cs typeface="Arial" panose="020B0604020202020204" pitchFamily="34" charset="0"/>
              </a:rPr>
              <a:t>Persons Living with HIV (PLWH)</a:t>
            </a:r>
            <a:endParaRPr lang="zh-TW" altLang="en-US" sz="3600" dirty="0">
              <a:solidFill>
                <a:srgbClr val="FFFF00"/>
              </a:solidFill>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82098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000">
                <a:latin typeface="Arial" panose="020B0604020202020204" pitchFamily="34" charset="0"/>
                <a:ea typeface="新細明體" charset="-120"/>
                <a:cs typeface="Arial" panose="020B0604020202020204" pitchFamily="34" charset="0"/>
              </a:rPr>
              <a:t>Race/Ethnicity Comparison of Persons</a:t>
            </a:r>
            <a:br>
              <a:rPr lang="en-US" altLang="zh-TW" sz="2000">
                <a:latin typeface="Arial" panose="020B0604020202020204" pitchFamily="34" charset="0"/>
                <a:ea typeface="新細明體" charset="-120"/>
                <a:cs typeface="Arial" panose="020B0604020202020204" pitchFamily="34" charset="0"/>
              </a:rPr>
            </a:br>
            <a:r>
              <a:rPr lang="en-US" altLang="zh-TW" sz="2000">
                <a:latin typeface="Arial" panose="020B0604020202020204" pitchFamily="34" charset="0"/>
                <a:ea typeface="新細明體" charset="-120"/>
                <a:cs typeface="Arial" panose="020B0604020202020204" pitchFamily="34" charset="0"/>
              </a:rPr>
              <a:t>Diagnosed with HIV Infection in 2015 and Living with Diagnosed HIV Infection at Year-end 2016</a:t>
            </a:r>
            <a:r>
              <a:rPr lang="en-US" altLang="zh-TW" sz="2000" baseline="30000">
                <a:latin typeface="Arial" panose="020B0604020202020204" pitchFamily="34" charset="0"/>
                <a:ea typeface="新細明體" charset="-120"/>
                <a:cs typeface="Arial" panose="020B0604020202020204" pitchFamily="34" charset="0"/>
              </a:rPr>
              <a:t>1</a:t>
            </a:r>
            <a:r>
              <a:rPr lang="en-US" altLang="zh-TW" sz="2000">
                <a:latin typeface="Arial" panose="020B0604020202020204" pitchFamily="34" charset="0"/>
                <a:ea typeface="新細明體" charset="-120"/>
                <a:cs typeface="Arial" panose="020B0604020202020204" pitchFamily="34" charset="0"/>
              </a:rPr>
              <a:t>, Los Angeles County</a:t>
            </a:r>
            <a:endParaRPr lang="en-US" sz="2000" baseline="300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0153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1900" b="1">
                <a:latin typeface="Arial" panose="020B0604020202020204" pitchFamily="34" charset="0"/>
                <a:ea typeface="新細明體" charset="-120"/>
                <a:cs typeface="Arial" panose="020B0604020202020204" pitchFamily="34" charset="0"/>
              </a:rPr>
              <a:t>Transmission Risk C</a:t>
            </a:r>
            <a:r>
              <a:rPr lang="en-US" altLang="zh-TW" sz="1900" b="1">
                <a:latin typeface="Arial" panose="020B0604020202020204" pitchFamily="34" charset="0"/>
                <a:cs typeface="Arial" panose="020B0604020202020204" pitchFamily="34" charset="0"/>
              </a:rPr>
              <a:t>ategory</a:t>
            </a:r>
            <a:r>
              <a:rPr lang="en-US" altLang="zh-TW" sz="1900" b="1" baseline="30000">
                <a:latin typeface="Arial" panose="020B0604020202020204" pitchFamily="34" charset="0"/>
                <a:cs typeface="Arial" panose="020B0604020202020204" pitchFamily="34" charset="0"/>
              </a:rPr>
              <a:t>1 </a:t>
            </a:r>
            <a:r>
              <a:rPr lang="en-US" altLang="zh-TW" sz="1900">
                <a:latin typeface="Arial" panose="020B0604020202020204" pitchFamily="34" charset="0"/>
                <a:ea typeface="新細明體" charset="-120"/>
                <a:cs typeface="Arial" panose="020B0604020202020204" pitchFamily="34" charset="0"/>
              </a:rPr>
              <a:t>Comparison a</a:t>
            </a:r>
            <a:r>
              <a:rPr lang="en-US" altLang="zh-TW" sz="1900" b="1">
                <a:latin typeface="Arial" panose="020B0604020202020204" pitchFamily="34" charset="0"/>
                <a:ea typeface="新細明體" charset="-120"/>
                <a:cs typeface="Arial" panose="020B0604020202020204" pitchFamily="34" charset="0"/>
              </a:rPr>
              <a:t>mong Males Diagnosed with HIV Infection in 2015 and Living with Diagnosed HIV Infection</a:t>
            </a:r>
            <a:r>
              <a:rPr lang="en-US" altLang="zh-TW" sz="1900" baseline="30000">
                <a:latin typeface="Arial" panose="020B0604020202020204" pitchFamily="34" charset="0"/>
                <a:cs typeface="Arial" panose="020B0604020202020204" pitchFamily="34" charset="0"/>
              </a:rPr>
              <a:t>2 </a:t>
            </a:r>
            <a:r>
              <a:rPr lang="en-US" altLang="zh-TW" sz="1900" b="1">
                <a:latin typeface="Arial" panose="020B0604020202020204" pitchFamily="34" charset="0"/>
                <a:ea typeface="新細明體" charset="-120"/>
                <a:cs typeface="Arial" panose="020B0604020202020204" pitchFamily="34" charset="0"/>
              </a:rPr>
              <a:t>at</a:t>
            </a:r>
            <a:br>
              <a:rPr lang="en-US" altLang="zh-TW" sz="1900" b="1">
                <a:latin typeface="Arial" panose="020B0604020202020204" pitchFamily="34" charset="0"/>
                <a:ea typeface="新細明體" charset="-120"/>
                <a:cs typeface="Arial" panose="020B0604020202020204" pitchFamily="34" charset="0"/>
              </a:rPr>
            </a:br>
            <a:r>
              <a:rPr lang="en-US" altLang="zh-TW" sz="1900" b="1">
                <a:latin typeface="Arial" panose="020B0604020202020204" pitchFamily="34" charset="0"/>
                <a:ea typeface="新細明體" charset="-120"/>
                <a:cs typeface="Arial" panose="020B0604020202020204" pitchFamily="34" charset="0"/>
              </a:rPr>
              <a:t> Year-end 2016, Los Angeles County</a:t>
            </a:r>
            <a:endParaRPr lang="zh-TW" altLang="en-US" sz="1900" b="1"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687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55325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1900">
                <a:latin typeface="Arial" panose="020B0604020202020204" pitchFamily="34" charset="0"/>
                <a:ea typeface="新細明體" charset="-120"/>
                <a:cs typeface="Arial" panose="020B0604020202020204" pitchFamily="34" charset="0"/>
              </a:rPr>
              <a:t>Transmission Risk C</a:t>
            </a:r>
            <a:r>
              <a:rPr lang="en-US" altLang="zh-TW" sz="1900">
                <a:latin typeface="Arial" panose="020B0604020202020204" pitchFamily="34" charset="0"/>
                <a:cs typeface="Arial" panose="020B0604020202020204" pitchFamily="34" charset="0"/>
              </a:rPr>
              <a:t>ategory</a:t>
            </a:r>
            <a:r>
              <a:rPr lang="en-US" altLang="zh-TW" sz="1900" baseline="30000">
                <a:latin typeface="Arial" panose="020B0604020202020204" pitchFamily="34" charset="0"/>
                <a:cs typeface="Arial" panose="020B0604020202020204" pitchFamily="34" charset="0"/>
              </a:rPr>
              <a:t>1 </a:t>
            </a:r>
            <a:r>
              <a:rPr lang="en-US" altLang="zh-TW" sz="1900">
                <a:latin typeface="Arial" panose="020B0604020202020204" pitchFamily="34" charset="0"/>
                <a:ea typeface="新細明體" charset="-120"/>
                <a:cs typeface="Arial" panose="020B0604020202020204" pitchFamily="34" charset="0"/>
              </a:rPr>
              <a:t>Comparison among Females Diagnosed with HIV Infection in 2015 and Living with Diagnosed HIV Infection</a:t>
            </a:r>
            <a:r>
              <a:rPr lang="en-US" altLang="zh-TW" sz="1900" baseline="30000">
                <a:latin typeface="Arial" panose="020B0604020202020204" pitchFamily="34" charset="0"/>
                <a:cs typeface="Arial" panose="020B0604020202020204" pitchFamily="34" charset="0"/>
              </a:rPr>
              <a:t>2</a:t>
            </a:r>
            <a:r>
              <a:rPr lang="en-US" altLang="zh-TW" sz="1900">
                <a:latin typeface="Arial" panose="020B0604020202020204" pitchFamily="34" charset="0"/>
                <a:ea typeface="新細明體" charset="-120"/>
                <a:cs typeface="Arial" panose="020B0604020202020204" pitchFamily="34" charset="0"/>
              </a:rPr>
              <a:t> at</a:t>
            </a:r>
            <a:br>
              <a:rPr lang="en-US" altLang="zh-TW" sz="1900">
                <a:latin typeface="Arial" panose="020B0604020202020204" pitchFamily="34" charset="0"/>
                <a:ea typeface="新細明體" charset="-120"/>
                <a:cs typeface="Arial" panose="020B0604020202020204" pitchFamily="34" charset="0"/>
              </a:rPr>
            </a:br>
            <a:r>
              <a:rPr lang="en-US" altLang="zh-TW" sz="1900">
                <a:latin typeface="Arial" panose="020B0604020202020204" pitchFamily="34" charset="0"/>
                <a:ea typeface="新細明體" charset="-120"/>
                <a:cs typeface="Arial" panose="020B0604020202020204" pitchFamily="34" charset="0"/>
              </a:rPr>
              <a:t>Year-end 2016, Los Angeles County</a:t>
            </a:r>
            <a:endParaRPr lang="zh-TW" altLang="en-US" sz="1900" b="1"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98771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eaLnBrk="1" hangingPunct="1"/>
            <a:r>
              <a:rPr lang="en-US" altLang="zh-TW" sz="3600" b="1">
                <a:solidFill>
                  <a:srgbClr val="FFFF00"/>
                </a:solidFill>
                <a:latin typeface="Arial" panose="020B0604020202020204" pitchFamily="34" charset="0"/>
                <a:ea typeface="新細明體" charset="-120"/>
                <a:cs typeface="Arial" panose="020B0604020202020204" pitchFamily="34" charset="0"/>
              </a:rPr>
              <a:t>HIV Care Continuum</a:t>
            </a:r>
            <a:br>
              <a:rPr lang="en-US" altLang="zh-TW" sz="3600" b="1">
                <a:solidFill>
                  <a:srgbClr val="FFFF00"/>
                </a:solidFill>
                <a:latin typeface="Arial" panose="020B0604020202020204" pitchFamily="34" charset="0"/>
                <a:ea typeface="新細明體" charset="-120"/>
                <a:cs typeface="Arial" panose="020B0604020202020204" pitchFamily="34" charset="0"/>
              </a:rPr>
            </a:br>
            <a:br>
              <a:rPr lang="en-US" altLang="zh-TW" sz="3600">
                <a:solidFill>
                  <a:srgbClr val="FFFF00"/>
                </a:solidFill>
                <a:latin typeface="Arial" panose="020B0604020202020204" pitchFamily="34" charset="0"/>
                <a:ea typeface="新細明體" charset="-120"/>
                <a:cs typeface="Arial" panose="020B0604020202020204" pitchFamily="34" charset="0"/>
              </a:rPr>
            </a:br>
            <a:r>
              <a:rPr lang="en-US" altLang="zh-TW" sz="3600" b="1">
                <a:solidFill>
                  <a:srgbClr val="FFFF00"/>
                </a:solidFill>
                <a:latin typeface="Arial" panose="020B0604020202020204" pitchFamily="34" charset="0"/>
                <a:ea typeface="新細明體" charset="-120"/>
                <a:cs typeface="Arial" panose="020B0604020202020204" pitchFamily="34" charset="0"/>
              </a:rPr>
              <a:t>in Los Angeles County</a:t>
            </a:r>
            <a:endParaRPr lang="en-US" altLang="zh-TW" sz="3600" b="1" dirty="0">
              <a:solidFill>
                <a:srgbClr val="FFFF00"/>
              </a:solidFill>
              <a:latin typeface="Arial" panose="020B0604020202020204" pitchFamily="34" charset="0"/>
              <a:ea typeface="新細明體" charset="-12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60698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solidFill>
                  <a:schemeClr val="accent1">
                    <a:lumMod val="75000"/>
                  </a:schemeClr>
                </a:solidFill>
                <a:latin typeface="Arial" panose="020B0604020202020204" pitchFamily="34" charset="0"/>
                <a:cs typeface="Arial" panose="020B0604020202020204" pitchFamily="34" charset="0"/>
              </a:rPr>
              <a:t>Methods</a:t>
            </a:r>
            <a:endParaRPr lang="en-US" dirty="0">
              <a:solidFill>
                <a:schemeClr val="accent1">
                  <a:lumMod val="75000"/>
                </a:schemeClr>
              </a:solidFill>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94081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solidFill>
                  <a:schemeClr val="accent1">
                    <a:lumMod val="75000"/>
                  </a:schemeClr>
                </a:solidFill>
                <a:latin typeface="Arial" panose="020B0604020202020204" pitchFamily="34" charset="0"/>
                <a:cs typeface="Arial" panose="020B0604020202020204" pitchFamily="34" charset="0"/>
              </a:rPr>
              <a:t>Linkage to Care</a:t>
            </a:r>
            <a:endParaRPr lang="en-US" dirty="0">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03121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solidFill>
                  <a:schemeClr val="accent1"/>
                </a:solidFill>
                <a:latin typeface="Arial" panose="020B0604020202020204" pitchFamily="34" charset="0"/>
                <a:cs typeface="Arial" panose="020B0604020202020204" pitchFamily="34" charset="0"/>
              </a:rPr>
              <a:t>Engagement, Retention and VL Suppression</a:t>
            </a:r>
            <a:endParaRPr lang="en-US" dirty="0">
              <a:solidFill>
                <a:schemeClr val="accent1"/>
              </a:solidFill>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0066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200">
                <a:latin typeface="Arial" panose="020B0604020202020204" pitchFamily="34" charset="0"/>
                <a:cs typeface="Arial" panose="020B0604020202020204" pitchFamily="34" charset="0"/>
              </a:rPr>
              <a:t> HIV Care Continuum, Los Angeles County, 2015</a:t>
            </a:r>
            <a:endParaRPr 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62502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600">
                <a:solidFill>
                  <a:schemeClr val="accent1">
                    <a:lumMod val="75000"/>
                  </a:schemeClr>
                </a:solidFill>
                <a:latin typeface="Arial" panose="020B0604020202020204" pitchFamily="34" charset="0"/>
                <a:cs typeface="Arial" panose="020B0604020202020204" pitchFamily="34" charset="0"/>
              </a:rPr>
              <a:t> HIV Care Continuum by Gender, LAC 2015</a:t>
            </a:r>
            <a:endParaRPr lang="en-US" sz="2600" dirty="0">
              <a:solidFill>
                <a:schemeClr val="accent1">
                  <a:lumMod val="75000"/>
                </a:schemeClr>
              </a:solidFill>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22577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600">
                <a:solidFill>
                  <a:schemeClr val="accent1">
                    <a:lumMod val="75000"/>
                  </a:schemeClr>
                </a:solidFill>
                <a:latin typeface="Arial" panose="020B0604020202020204" pitchFamily="34" charset="0"/>
                <a:cs typeface="Arial" panose="020B0604020202020204" pitchFamily="34" charset="0"/>
              </a:rPr>
              <a:t>HIV Care Continuum by Age, LAC 2015</a:t>
            </a:r>
            <a:endParaRPr lang="en-US" sz="26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10728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600">
                <a:solidFill>
                  <a:schemeClr val="accent1">
                    <a:lumMod val="75000"/>
                  </a:schemeClr>
                </a:solidFill>
                <a:latin typeface="Arial" panose="020B0604020202020204" pitchFamily="34" charset="0"/>
                <a:cs typeface="Arial" panose="020B0604020202020204" pitchFamily="34" charset="0"/>
              </a:rPr>
              <a:t>HIV Care Continuum by Race/Ethnicity, LAC 2015</a:t>
            </a:r>
            <a:endParaRPr lang="en-US" sz="26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6969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solidFill>
                  <a:srgbClr val="0070C0"/>
                </a:solidFill>
              </a:rPr>
              <a:t>Significant Differences in Linkage in Care, LAC 2015 </a:t>
            </a:r>
            <a:endParaRPr lang="en-US" dirty="0">
              <a:solidFill>
                <a:srgbClr val="0070C0"/>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3534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lnSpc>
                <a:spcPts val="2600"/>
              </a:lnSpc>
              <a:defRPr/>
            </a:pPr>
            <a:r>
              <a:rPr lang="en-US" sz="2000"/>
              <a:t>Rates of Diagnoses of HIV Infection among Adults and Adolescents </a:t>
            </a:r>
            <a:br>
              <a:rPr lang="en-US" sz="2000"/>
            </a:br>
            <a:r>
              <a:rPr lang="en-US" sz="2000"/>
              <a:t>2015—United States and 6 Dependent Areas</a:t>
            </a:r>
            <a:br>
              <a:rPr lang="en-US" sz="1800"/>
            </a:br>
            <a:r>
              <a:rPr lang="en-US" sz="1800">
                <a:solidFill>
                  <a:srgbClr val="5F5F5F"/>
                </a:solidFill>
              </a:rPr>
              <a:t>N = 39,920	Total Rate = 14.7</a:t>
            </a:r>
            <a:endParaRPr lang="en-US" sz="1400" dirty="0">
              <a:solidFill>
                <a:srgbClr val="5F5F5F"/>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37285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solidFill>
                  <a:srgbClr val="0070C0"/>
                </a:solidFill>
              </a:rPr>
              <a:t>Significant Differences in Engagement in Care, </a:t>
            </a:r>
            <a:br>
              <a:rPr lang="en-US">
                <a:solidFill>
                  <a:srgbClr val="0070C0"/>
                </a:solidFill>
              </a:rPr>
            </a:br>
            <a:r>
              <a:rPr lang="en-US">
                <a:solidFill>
                  <a:srgbClr val="0070C0"/>
                </a:solidFill>
              </a:rPr>
              <a:t>LAC 2015</a:t>
            </a:r>
            <a:endParaRPr lang="en-US" dirty="0">
              <a:solidFill>
                <a:srgbClr val="0070C0"/>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1781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en-US">
                <a:solidFill>
                  <a:srgbClr val="0070C0"/>
                </a:solidFill>
              </a:rPr>
              <a:t>Significant Differences in Retention in Care, LAC 2015</a:t>
            </a:r>
            <a:br>
              <a:rPr lang="en-US">
                <a:solidFill>
                  <a:srgbClr val="0070C0"/>
                </a:solidFill>
              </a:rPr>
            </a:br>
            <a:r>
              <a:rPr lang="en-US">
                <a:solidFill>
                  <a:srgbClr val="0070C0"/>
                </a:solidFill>
              </a:rPr>
              <a:t> </a:t>
            </a:r>
            <a:endParaRPr lang="en-US" dirty="0">
              <a:solidFill>
                <a:srgbClr val="0070C0"/>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43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en-US">
                <a:solidFill>
                  <a:srgbClr val="0070C0"/>
                </a:solidFill>
              </a:rPr>
              <a:t>Significant Differences in Viral Load Suppression, </a:t>
            </a:r>
            <a:br>
              <a:rPr lang="en-US">
                <a:solidFill>
                  <a:srgbClr val="0070C0"/>
                </a:solidFill>
              </a:rPr>
            </a:br>
            <a:r>
              <a:rPr lang="en-US">
                <a:solidFill>
                  <a:srgbClr val="0070C0"/>
                </a:solidFill>
              </a:rPr>
              <a:t>LAC  2015 </a:t>
            </a:r>
            <a:endParaRPr lang="en-US" dirty="0">
              <a:solidFill>
                <a:srgbClr val="0070C0"/>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85024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eaLnBrk="1" hangingPunct="1"/>
            <a:r>
              <a:rPr lang="en-US" altLang="zh-TW" sz="3600" b="1">
                <a:solidFill>
                  <a:srgbClr val="FFFF00"/>
                </a:solidFill>
                <a:latin typeface="Arial" panose="020B0604020202020204" pitchFamily="34" charset="0"/>
                <a:ea typeface="新細明體" charset="-120"/>
                <a:cs typeface="Arial" panose="020B0604020202020204" pitchFamily="34" charset="0"/>
              </a:rPr>
              <a:t>Geographic Distribution of HIV </a:t>
            </a:r>
            <a:br>
              <a:rPr lang="en-US" altLang="zh-TW" sz="3600" b="1">
                <a:solidFill>
                  <a:srgbClr val="FFFF00"/>
                </a:solidFill>
                <a:latin typeface="Arial" panose="020B0604020202020204" pitchFamily="34" charset="0"/>
                <a:ea typeface="新細明體" charset="-120"/>
                <a:cs typeface="Arial" panose="020B0604020202020204" pitchFamily="34" charset="0"/>
              </a:rPr>
            </a:br>
            <a:br>
              <a:rPr lang="en-US" altLang="zh-TW" sz="3600">
                <a:solidFill>
                  <a:srgbClr val="FFFF00"/>
                </a:solidFill>
                <a:latin typeface="Arial" panose="020B0604020202020204" pitchFamily="34" charset="0"/>
                <a:ea typeface="新細明體" charset="-120"/>
                <a:cs typeface="Arial" panose="020B0604020202020204" pitchFamily="34" charset="0"/>
              </a:rPr>
            </a:br>
            <a:r>
              <a:rPr lang="en-US" altLang="zh-TW" sz="3600" b="1">
                <a:solidFill>
                  <a:srgbClr val="FFFF00"/>
                </a:solidFill>
                <a:latin typeface="Arial" panose="020B0604020202020204" pitchFamily="34" charset="0"/>
                <a:ea typeface="新細明體" charset="-120"/>
                <a:cs typeface="Arial" panose="020B0604020202020204" pitchFamily="34" charset="0"/>
              </a:rPr>
              <a:t>in Los Angeles County</a:t>
            </a:r>
            <a:endParaRPr lang="en-US" altLang="zh-TW" sz="3600" b="1" dirty="0">
              <a:solidFill>
                <a:srgbClr val="FFFF00"/>
              </a:solidFill>
              <a:latin typeface="Arial" panose="020B0604020202020204" pitchFamily="34" charset="0"/>
              <a:ea typeface="新細明體" charset="-12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28695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77976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56797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a:solidFill>
                  <a:srgbClr val="FFFF00"/>
                </a:solidFill>
                <a:latin typeface="Arial" panose="020B0604020202020204" pitchFamily="34" charset="0"/>
                <a:cs typeface="Arial" panose="020B0604020202020204" pitchFamily="34" charset="0"/>
              </a:rPr>
              <a:t>To obtain copy of the presentation:</a:t>
            </a:r>
            <a:endParaRPr lang="en-US" sz="3600" dirty="0">
              <a:solidFill>
                <a:srgbClr val="FFFF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31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lnSpc>
                <a:spcPts val="2600"/>
              </a:lnSpc>
              <a:defRPr/>
            </a:pPr>
            <a:r>
              <a:rPr lang="en-US" sz="2000"/>
              <a:t>Rates of Adults and Adolescents Living with Diagnosed HIV Infection </a:t>
            </a:r>
            <a:br>
              <a:rPr lang="en-US" sz="2000"/>
            </a:br>
            <a:r>
              <a:rPr lang="en-US" sz="2000"/>
              <a:t>Year-end 2014—United States and 6 Dependent Areas</a:t>
            </a:r>
            <a:br>
              <a:rPr lang="en-US" sz="2000"/>
            </a:br>
            <a:r>
              <a:rPr lang="en-US" sz="1800">
                <a:solidFill>
                  <a:srgbClr val="5F5F5F"/>
                </a:solidFill>
              </a:rPr>
              <a:t>N = 970,319	Total Rate = 360.0</a:t>
            </a:r>
            <a:endParaRPr lang="en-US" sz="1400" dirty="0">
              <a:solidFill>
                <a:srgbClr val="5F5F5F"/>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252927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a:r>
              <a:rPr lang="en-US" altLang="zh-TW" sz="3600">
                <a:solidFill>
                  <a:srgbClr val="FFFF00"/>
                </a:solidFill>
                <a:latin typeface="Arial" panose="020B0604020202020204" pitchFamily="34" charset="0"/>
                <a:ea typeface="新細明體" charset="-120"/>
                <a:cs typeface="Arial" panose="020B0604020202020204" pitchFamily="34" charset="0"/>
              </a:rPr>
              <a:t>HIV Infection in </a:t>
            </a:r>
            <a:br>
              <a:rPr lang="en-US" altLang="zh-TW" sz="3600">
                <a:solidFill>
                  <a:srgbClr val="FFFF00"/>
                </a:solidFill>
                <a:latin typeface="Arial" panose="020B0604020202020204" pitchFamily="34" charset="0"/>
                <a:ea typeface="新細明體" charset="-120"/>
                <a:cs typeface="Arial" panose="020B0604020202020204" pitchFamily="34" charset="0"/>
              </a:rPr>
            </a:br>
            <a:br>
              <a:rPr lang="en-US" altLang="zh-TW" sz="3600">
                <a:solidFill>
                  <a:srgbClr val="FFFF00"/>
                </a:solidFill>
                <a:latin typeface="Arial" panose="020B0604020202020204" pitchFamily="34" charset="0"/>
                <a:ea typeface="新細明體" charset="-120"/>
                <a:cs typeface="Arial" panose="020B0604020202020204" pitchFamily="34" charset="0"/>
              </a:rPr>
            </a:br>
            <a:r>
              <a:rPr lang="en-US" altLang="zh-TW" sz="3600">
                <a:solidFill>
                  <a:srgbClr val="FFFF00"/>
                </a:solidFill>
                <a:latin typeface="Arial" panose="020B0604020202020204" pitchFamily="34" charset="0"/>
                <a:ea typeface="新細明體" charset="-120"/>
                <a:cs typeface="Arial" panose="020B0604020202020204" pitchFamily="34" charset="0"/>
              </a:rPr>
              <a:t>Los Angeles County</a:t>
            </a:r>
            <a:endParaRPr lang="zh-TW" altLang="en-US" sz="3600" dirty="0">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1466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200">
                <a:latin typeface="Arial" panose="020B0604020202020204" pitchFamily="34" charset="0"/>
                <a:cs typeface="Arial" panose="020B0604020202020204" pitchFamily="34" charset="0"/>
              </a:rPr>
              <a:t>History of HIV and AIDS Surveillance in Los Angeles County</a:t>
            </a:r>
            <a:endParaRPr lang="en-US" sz="2200" dirty="0">
              <a:latin typeface="Arial" panose="020B0604020202020204" pitchFamily="34" charset="0"/>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64228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altLang="zh-TW" sz="2200">
                <a:latin typeface="Arial" panose="020B0604020202020204" pitchFamily="34" charset="0"/>
                <a:ea typeface="新細明體" charset="-120"/>
                <a:cs typeface="Arial" panose="020B0604020202020204" pitchFamily="34" charset="0"/>
              </a:rPr>
              <a:t>Impact of HIV on Los Angeles County</a:t>
            </a:r>
            <a:endParaRPr lang="zh-TW" alt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1727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gn="ctr"/>
            <a:r>
              <a:rPr lang="en-US" sz="2200">
                <a:latin typeface="Arial" panose="020B0604020202020204" pitchFamily="34" charset="0"/>
                <a:cs typeface="Arial" panose="020B0604020202020204" pitchFamily="34" charset="0"/>
              </a:rPr>
              <a:t>Annual Diagnoses of HIV Infection</a:t>
            </a:r>
            <a:r>
              <a:rPr lang="en-US" sz="2200" baseline="30000">
                <a:latin typeface="Arial" panose="020B0604020202020204" pitchFamily="34" charset="0"/>
                <a:cs typeface="Arial" panose="020B0604020202020204" pitchFamily="34" charset="0"/>
              </a:rPr>
              <a:t>1</a:t>
            </a:r>
            <a:r>
              <a:rPr lang="en-US" sz="2200">
                <a:latin typeface="Arial" panose="020B0604020202020204" pitchFamily="34" charset="0"/>
                <a:cs typeface="Arial" panose="020B0604020202020204" pitchFamily="34" charset="0"/>
              </a:rPr>
              <a:t>, Stage 3 HIV Infection (AIDS), Persons Living with HIV</a:t>
            </a:r>
            <a:r>
              <a:rPr lang="en-US" sz="2200" baseline="30000">
                <a:latin typeface="Arial" panose="020B0604020202020204" pitchFamily="34" charset="0"/>
                <a:cs typeface="Arial" panose="020B0604020202020204" pitchFamily="34" charset="0"/>
              </a:rPr>
              <a:t>2</a:t>
            </a:r>
            <a:r>
              <a:rPr lang="en-US" sz="2200">
                <a:latin typeface="Arial" panose="020B0604020202020204" pitchFamily="34" charset="0"/>
                <a:cs typeface="Arial" panose="020B0604020202020204" pitchFamily="34" charset="0"/>
              </a:rPr>
              <a:t>, and Deaths</a:t>
            </a:r>
            <a:r>
              <a:rPr lang="en-US" sz="2200" baseline="30000">
                <a:latin typeface="Arial" panose="020B0604020202020204" pitchFamily="34" charset="0"/>
                <a:cs typeface="Arial" panose="020B0604020202020204" pitchFamily="34" charset="0"/>
              </a:rPr>
              <a:t>3</a:t>
            </a:r>
            <a:r>
              <a:rPr lang="en-US" sz="2200">
                <a:latin typeface="Arial" panose="020B0604020202020204" pitchFamily="34" charset="0"/>
                <a:cs typeface="Arial" panose="020B0604020202020204" pitchFamily="34" charset="0"/>
              </a:rPr>
              <a:t> Among Persons with Diagnosed HIV Infection, Los Angeles County, 2006-2016</a:t>
            </a:r>
            <a:endParaRPr lang="en-US" sz="2200" dirty="0">
              <a:latin typeface="Arial" panose="020B0604020202020204" pitchFamily="34" charset="0"/>
              <a:cs typeface="Arial" panose="020B0604020202020204" pitchFamily="34" charset="0"/>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78922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5440</Words>
  <Application>Microsoft Office PowerPoint</Application>
  <PresentationFormat>On-screen Show (4:3)</PresentationFormat>
  <Paragraphs>298</Paragraphs>
  <Slides>46</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新細明體</vt:lpstr>
      <vt:lpstr>Arial</vt:lpstr>
      <vt:lpstr>Calibri</vt:lpstr>
      <vt:lpstr>Calibri Light</vt:lpstr>
      <vt:lpstr>Office Theme</vt:lpstr>
      <vt:lpstr>Epidemiology of HIV  in Los Angeles County</vt:lpstr>
      <vt:lpstr>HIV Infection   in the World and United States</vt:lpstr>
      <vt:lpstr>PowerPoint Presentation</vt:lpstr>
      <vt:lpstr>Rates of Diagnoses of HIV Infection among Adults and Adolescents  2015—United States and 6 Dependent Areas N = 39,920 Total Rate = 14.7</vt:lpstr>
      <vt:lpstr>Rates of Adults and Adolescents Living with Diagnosed HIV Infection  Year-end 2014—United States and 6 Dependent Areas N = 970,319 Total Rate = 360.0</vt:lpstr>
      <vt:lpstr>HIV Infection in   Los Angeles County</vt:lpstr>
      <vt:lpstr>History of HIV and AIDS Surveillance in Los Angeles County</vt:lpstr>
      <vt:lpstr>Impact of HIV on Los Angeles County</vt:lpstr>
      <vt:lpstr>Annual Diagnoses of HIV Infection1, Stage 3 HIV Infection (AIDS), Persons Living with HIV2, and Deaths3 Among Persons with Diagnosed HIV Infection, Los Angeles County, 2006-2016</vt:lpstr>
      <vt:lpstr>Number of Persons living with diagnosed HIV infection in the United States, California, and Los Angeles County</vt:lpstr>
      <vt:lpstr>Proportion of HIV-Related Deaths¹ among Deceased Persons2 with a diagnosed HIV infection, Los Angeles County, 1990-2014</vt:lpstr>
      <vt:lpstr>Median Age at Death1 among Persons with a Diagnosed HIV Infection, Los Angeles County, 1990-2014</vt:lpstr>
      <vt:lpstr>New HIV Diagnoses</vt:lpstr>
      <vt:lpstr>New HIV Diagnoses by Age Group Los Angeles County, 2015¹ (n=1,952)</vt:lpstr>
      <vt:lpstr> Rates of HIV Diagnoses among Males by Age Group, Los Angeles County, 2006 – 2015</vt:lpstr>
      <vt:lpstr>Rates of HIV Diagnoses among Females by Age Group,  Los Angeles County, 2006 – 2015</vt:lpstr>
      <vt:lpstr> Rates of HIV Diagnoses among Adult/Adolescent Males by Race/Ethnicity1, Los Angeles County, 2006-2015</vt:lpstr>
      <vt:lpstr>PowerPoint Presentation</vt:lpstr>
      <vt:lpstr>Diagnoses of HIV Infection Among Adults/Adolescents by Transmission Category¹, Los Angeles County, 2006-2015</vt:lpstr>
      <vt:lpstr>PowerPoint Presentation</vt:lpstr>
      <vt:lpstr>Persons Living with HIV   (PLWH)</vt:lpstr>
      <vt:lpstr>Persons Living with Diagnosed HIV Infection by Age1 , Los Angeles County, Year-end 20162 (n=50,289)</vt:lpstr>
      <vt:lpstr>Persons Living with Diagnosed HIV Infection by Sex and Race/Ethnicity, Los Angeles County, Year-end 20161</vt:lpstr>
      <vt:lpstr>Persons Living with diagnosed HIV infection per 100,000 Population¹ by Race/Ethnicity, Los Angeles County, Year-end 2016²</vt:lpstr>
      <vt:lpstr>Persons Living with Diagnosed HIV Infection by Transmission Risk Category¹, Los Angeles County, Year-end 2016²</vt:lpstr>
      <vt:lpstr>PowerPoint Presentation</vt:lpstr>
      <vt:lpstr>Comparing New HIV Diagnoses to   Persons Living with HIV (PLWH)</vt:lpstr>
      <vt:lpstr>Race/Ethnicity Comparison of Persons Diagnosed with HIV Infection in 2015 and Living with Diagnosed HIV Infection at Year-end 20161, Los Angeles County</vt:lpstr>
      <vt:lpstr>Transmission Risk Category1 Comparison among Males Diagnosed with HIV Infection in 2015 and Living with Diagnosed HIV Infection2 at  Year-end 2016, Los Angeles County</vt:lpstr>
      <vt:lpstr>Transmission Risk Category1 Comparison among Females Diagnosed with HIV Infection in 2015 and Living with Diagnosed HIV Infection2 at Year-end 2016, Los Angeles County</vt:lpstr>
      <vt:lpstr>HIV Care Continuum  in Los Angeles County</vt:lpstr>
      <vt:lpstr>Methods</vt:lpstr>
      <vt:lpstr>Linkage to Care</vt:lpstr>
      <vt:lpstr>Engagement, Retention and VL Suppression</vt:lpstr>
      <vt:lpstr> HIV Care Continuum, Los Angeles County, 2015</vt:lpstr>
      <vt:lpstr> HIV Care Continuum by Gender, LAC 2015</vt:lpstr>
      <vt:lpstr>HIV Care Continuum by Age, LAC 2015</vt:lpstr>
      <vt:lpstr>HIV Care Continuum by Race/Ethnicity, LAC 2015</vt:lpstr>
      <vt:lpstr>Significant Differences in Linkage in Care, LAC 2015 </vt:lpstr>
      <vt:lpstr>Significant Differences in Engagement in Care,  LAC 2015</vt:lpstr>
      <vt:lpstr>Significant Differences in Retention in Care, LAC 2015  </vt:lpstr>
      <vt:lpstr>Significant Differences in Viral Load Suppression,  LAC  2015 </vt:lpstr>
      <vt:lpstr>Geographic Distribution of HIV   in Los Angeles County</vt:lpstr>
      <vt:lpstr>PowerPoint Presentation</vt:lpstr>
      <vt:lpstr>PowerPoint Presentation</vt:lpstr>
      <vt:lpstr>To obtain copy of the presentation:</vt:lpstr>
    </vt:vector>
  </TitlesOfParts>
  <Company>Public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of HIV  in Los Angeles County</dc:title>
  <dc:creator>Christina Hohe</dc:creator>
  <cp:lastModifiedBy>Keisha Macon</cp:lastModifiedBy>
  <cp:revision>6</cp:revision>
  <dcterms:created xsi:type="dcterms:W3CDTF">2017-10-19T22:45:50Z</dcterms:created>
  <dcterms:modified xsi:type="dcterms:W3CDTF">2017-10-20T18:45:36Z</dcterms:modified>
</cp:coreProperties>
</file>