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5"/>
  </p:notesMasterIdLst>
  <p:handoutMasterIdLst>
    <p:handoutMasterId r:id="rId26"/>
  </p:handoutMasterIdLst>
  <p:sldIdLst>
    <p:sldId id="283" r:id="rId2"/>
    <p:sldId id="281" r:id="rId3"/>
    <p:sldId id="287" r:id="rId4"/>
    <p:sldId id="292" r:id="rId5"/>
    <p:sldId id="291" r:id="rId6"/>
    <p:sldId id="290" r:id="rId7"/>
    <p:sldId id="294" r:id="rId8"/>
    <p:sldId id="295" r:id="rId9"/>
    <p:sldId id="390" r:id="rId10"/>
    <p:sldId id="297" r:id="rId11"/>
    <p:sldId id="296" r:id="rId12"/>
    <p:sldId id="298" r:id="rId13"/>
    <p:sldId id="299" r:id="rId14"/>
    <p:sldId id="301" r:id="rId15"/>
    <p:sldId id="288" r:id="rId16"/>
    <p:sldId id="300" r:id="rId17"/>
    <p:sldId id="304" r:id="rId18"/>
    <p:sldId id="307" r:id="rId19"/>
    <p:sldId id="308" r:id="rId20"/>
    <p:sldId id="309" r:id="rId21"/>
    <p:sldId id="310" r:id="rId22"/>
    <p:sldId id="311" r:id="rId23"/>
    <p:sldId id="284" r:id="rId24"/>
  </p:sldIdLst>
  <p:sldSz cx="9144000" cy="6858000" type="screen4x3"/>
  <p:notesSz cx="7010400" cy="92964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7">
          <p15:clr>
            <a:srgbClr val="A4A3A4"/>
          </p15:clr>
        </p15:guide>
        <p15:guide id="2" pos="12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EEECE1"/>
    <a:srgbClr val="418FDE"/>
    <a:srgbClr val="F2C104"/>
    <a:srgbClr val="FFCB02"/>
    <a:srgbClr val="D29C0F"/>
    <a:srgbClr val="EEB111"/>
    <a:srgbClr val="CF7C00"/>
    <a:srgbClr val="D5C89F"/>
    <a:srgbClr val="418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3" autoAdjust="0"/>
    <p:restoredTop sz="94586" autoAdjust="0"/>
  </p:normalViewPr>
  <p:slideViewPr>
    <p:cSldViewPr snapToGrid="0" snapToObjects="1" showGuides="1">
      <p:cViewPr varScale="1">
        <p:scale>
          <a:sx n="111" d="100"/>
          <a:sy n="111" d="100"/>
        </p:scale>
        <p:origin x="900" y="108"/>
      </p:cViewPr>
      <p:guideLst>
        <p:guide orient="horz" pos="2567"/>
        <p:guide pos="129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1B6E036-E03C-5842-901C-1E87ADD77BC2}" type="datetimeFigureOut">
              <a:rPr lang="en-US" smtClean="0"/>
              <a:t>12/5/2016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F5934A8-B8B6-9947-A2AF-466E343BBB87}" type="slidenum">
              <a:rPr lang="en-US" smtClean="0"/>
              <a:t>‹#›</a:t>
            </a:fld>
            <a:endParaRPr lang="en-US"/>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3EB5FC-1857-1849-8047-3303091A6914}" type="datetimeFigureOut">
              <a:rPr lang="en-US" smtClean="0"/>
              <a:t>12/5/2016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E0CD-D28B-7943-AABC-BE60ED5BE82C}" type="slidenum">
              <a:rPr lang="en-US" smtClean="0"/>
              <a:t>‹#›</a:t>
            </a:fld>
            <a:endParaRPr lang="en-US"/>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25852" y="5870695"/>
            <a:ext cx="2133600" cy="365125"/>
          </a:xfrm>
        </p:spPr>
        <p:txBody>
          <a:bodyPr/>
          <a:lstStyle>
            <a:lvl1pPr>
              <a:defRPr sz="1000">
                <a:solidFill>
                  <a:srgbClr val="FFFFFF"/>
                </a:solidFill>
              </a:defRPr>
            </a:lvl1pPr>
          </a:lstStyle>
          <a:p>
            <a:fld id="{AC3ED585-F3FD-3549-A994-39826905F8BC}" type="datetime1">
              <a:rPr lang="en-US" smtClean="0"/>
              <a:t>12/5/2016</a:t>
            </a:fld>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5100" y="419100"/>
            <a:ext cx="2247900" cy="654389"/>
          </a:xfrm>
          <a:prstGeom prst="rect">
            <a:avLst/>
          </a:prstGeom>
        </p:spPr>
      </p:pic>
    </p:spTree>
    <p:extLst>
      <p:ext uri="{BB962C8B-B14F-4D97-AF65-F5344CB8AC3E}">
        <p14:creationId xmlns:p14="http://schemas.microsoft.com/office/powerpoint/2010/main" val="280092935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smtClean="0"/>
              <a:t>Drag picture to placeholder or click icon to add</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101" y="5448301"/>
            <a:ext cx="2057400" cy="598932"/>
          </a:xfrm>
          <a:prstGeom prst="rect">
            <a:avLst/>
          </a:prstGeom>
        </p:spPr>
      </p:pic>
    </p:spTree>
    <p:extLst>
      <p:ext uri="{BB962C8B-B14F-4D97-AF65-F5344CB8AC3E}">
        <p14:creationId xmlns:p14="http://schemas.microsoft.com/office/powerpoint/2010/main" val="362981014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114C2-7739-024A-AAE4-333F8728754D}"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20647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BC7D2-64ED-E041-B415-7C7B0A849943}" type="datetime1">
              <a:rPr lang="en-US" smtClean="0"/>
              <a:t>12/5/2016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448147"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647700" y="1765301"/>
            <a:ext cx="77978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24026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3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E15B0A-E3F8-2B42-AC0F-4B63D233AF15}" type="datetime1">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38088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5E624E-BDBD-EA41-8258-217FEFAC7833}" type="datetime1">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8368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1190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smtClean="0"/>
              <a:t>Click to edit Master text styles</a:t>
            </a:r>
          </a:p>
        </p:txBody>
      </p:sp>
    </p:spTree>
    <p:extLst>
      <p:ext uri="{BB962C8B-B14F-4D97-AF65-F5344CB8AC3E}">
        <p14:creationId xmlns:p14="http://schemas.microsoft.com/office/powerpoint/2010/main" val="164733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12/5/2016</a:t>
            </a:fld>
            <a:endParaRPr lang="en-US"/>
          </a:p>
        </p:txBody>
      </p:sp>
      <p:sp>
        <p:nvSpPr>
          <p:cNvPr id="5" name="Footer Placeholder 4"/>
          <p:cNvSpPr>
            <a:spLocks noGrp="1"/>
          </p:cNvSpPr>
          <p:nvPr>
            <p:ph type="ftr" sz="quarter" idx="3"/>
          </p:nvPr>
        </p:nvSpPr>
        <p:spPr>
          <a:xfrm>
            <a:off x="50165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userDrawn="1"/>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F8FB4"/>
                </a:solidFill>
              </a:endParaRPr>
            </a:p>
          </p:txBody>
        </p:sp>
      </p:grpSp>
      <p:pic>
        <p:nvPicPr>
          <p:cNvPr id="8" name="Pictur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591300" y="44861"/>
            <a:ext cx="2095500" cy="610023"/>
          </a:xfrm>
          <a:prstGeom prst="rect">
            <a:avLst/>
          </a:prstGeom>
        </p:spPr>
      </p:pic>
    </p:spTree>
    <p:extLst>
      <p:ext uri="{BB962C8B-B14F-4D97-AF65-F5344CB8AC3E}">
        <p14:creationId xmlns:p14="http://schemas.microsoft.com/office/powerpoint/2010/main" val="7620278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3" r:id="rId6"/>
    <p:sldLayoutId id="2147483654" r:id="rId7"/>
    <p:sldLayoutId id="2147483655" r:id="rId8"/>
    <p:sldLayoutId id="2147483657" r:id="rId9"/>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dhcs.ca.gov/formsandpubs/publications/Documents/CMS/cmsin/cmsin0902.pdf" TargetMode="External"/><Relationship Id="rId2" Type="http://schemas.openxmlformats.org/officeDocument/2006/relationships/hyperlink" Target="http://www.dhcs.ca.gov/services/ccs/Documents/ccsnl050500.pdf" TargetMode="Externa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5852" y="1948224"/>
            <a:ext cx="5513020" cy="3439992"/>
          </a:xfrm>
        </p:spPr>
        <p:txBody>
          <a:bodyPr/>
          <a:lstStyle/>
          <a:p>
            <a:pPr algn="ctr"/>
            <a:r>
              <a:rPr lang="en-US" dirty="0"/>
              <a:t>CCS Outreach Presentation:</a:t>
            </a:r>
            <a:br>
              <a:rPr lang="en-US" dirty="0"/>
            </a:br>
            <a:r>
              <a:rPr lang="en-US" dirty="0">
                <a:solidFill>
                  <a:srgbClr val="FF0000"/>
                </a:solidFill>
              </a:rPr>
              <a:t>CCS Background</a:t>
            </a:r>
            <a:br>
              <a:rPr lang="en-US" dirty="0">
                <a:solidFill>
                  <a:srgbClr val="FF0000"/>
                </a:solidFill>
              </a:rPr>
            </a:br>
            <a:r>
              <a:rPr lang="en-US" dirty="0">
                <a:solidFill>
                  <a:srgbClr val="FF0000"/>
                </a:solidFill>
              </a:rPr>
              <a:t>CCS Medical Eligibility </a:t>
            </a:r>
            <a:br>
              <a:rPr lang="en-US" dirty="0">
                <a:solidFill>
                  <a:srgbClr val="FF0000"/>
                </a:solidFill>
              </a:rPr>
            </a:br>
            <a:r>
              <a:rPr lang="en-US" sz="1800" dirty="0"/>
              <a:t>Last update: </a:t>
            </a:r>
            <a:r>
              <a:rPr lang="en-US" sz="1800" dirty="0" smtClean="0"/>
              <a:t>08.2016</a:t>
            </a:r>
            <a:endParaRPr lang="en-US" dirty="0"/>
          </a:p>
        </p:txBody>
      </p:sp>
      <p:sp>
        <p:nvSpPr>
          <p:cNvPr id="6" name="Subtitle 5"/>
          <p:cNvSpPr>
            <a:spLocks noGrp="1"/>
          </p:cNvSpPr>
          <p:nvPr>
            <p:ph type="subTitle" idx="1"/>
          </p:nvPr>
        </p:nvSpPr>
        <p:spPr>
          <a:xfrm>
            <a:off x="785721" y="4326058"/>
            <a:ext cx="4593281" cy="520700"/>
          </a:xfrm>
        </p:spPr>
        <p:txBody>
          <a:bodyPr/>
          <a:lstStyle/>
          <a:p>
            <a:pPr algn="ctr"/>
            <a:r>
              <a:rPr lang="en-US" sz="2400" dirty="0"/>
              <a:t>by </a:t>
            </a:r>
          </a:p>
          <a:p>
            <a:pPr algn="ctr"/>
            <a:r>
              <a:rPr lang="en-US" sz="2400" b="1" dirty="0"/>
              <a:t>LA County CCS</a:t>
            </a:r>
          </a:p>
          <a:p>
            <a:pPr algn="ctr"/>
            <a:r>
              <a:rPr lang="en-US" sz="2400" b="1" dirty="0"/>
              <a:t>Department of Public Health</a:t>
            </a:r>
          </a:p>
        </p:txBody>
      </p:sp>
    </p:spTree>
    <p:extLst>
      <p:ext uri="{BB962C8B-B14F-4D97-AF65-F5344CB8AC3E}">
        <p14:creationId xmlns:p14="http://schemas.microsoft.com/office/powerpoint/2010/main" val="2851657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Standards</a:t>
            </a:r>
          </a:p>
        </p:txBody>
      </p:sp>
      <p:sp>
        <p:nvSpPr>
          <p:cNvPr id="4" name="Content Placeholder 3"/>
          <p:cNvSpPr>
            <a:spLocks noGrp="1"/>
          </p:cNvSpPr>
          <p:nvPr>
            <p:ph sz="half" idx="2"/>
          </p:nvPr>
        </p:nvSpPr>
        <p:spPr>
          <a:xfrm>
            <a:off x="457200" y="1479276"/>
            <a:ext cx="3968496" cy="4591050"/>
          </a:xfrm>
        </p:spPr>
        <p:txBody>
          <a:bodyPr/>
          <a:lstStyle/>
          <a:p>
            <a:r>
              <a:rPr lang="en-US" dirty="0" smtClean="0"/>
              <a:t>CCS </a:t>
            </a:r>
            <a:r>
              <a:rPr lang="en-US" dirty="0"/>
              <a:t>paneling of providers</a:t>
            </a:r>
          </a:p>
          <a:p>
            <a:pPr lvl="1"/>
            <a:r>
              <a:rPr lang="en-US" dirty="0"/>
              <a:t>Physician</a:t>
            </a:r>
          </a:p>
          <a:p>
            <a:pPr lvl="1"/>
            <a:r>
              <a:rPr lang="en-US" dirty="0"/>
              <a:t>OT, PT, ST</a:t>
            </a:r>
          </a:p>
          <a:p>
            <a:pPr lvl="1"/>
            <a:r>
              <a:rPr lang="en-US" dirty="0"/>
              <a:t>Nutritionist</a:t>
            </a:r>
          </a:p>
          <a:p>
            <a:pPr lvl="1"/>
            <a:r>
              <a:rPr lang="en-US" dirty="0"/>
              <a:t>Special Care Center (SCC)</a:t>
            </a:r>
          </a:p>
          <a:p>
            <a:pPr lvl="1"/>
            <a:r>
              <a:rPr lang="en-US" dirty="0"/>
              <a:t>Hospital</a:t>
            </a:r>
          </a:p>
          <a:p>
            <a:r>
              <a:rPr lang="en-US" dirty="0"/>
              <a:t>All </a:t>
            </a:r>
            <a:r>
              <a:rPr lang="en-US" dirty="0" smtClean="0"/>
              <a:t>CCS providers </a:t>
            </a:r>
            <a:r>
              <a:rPr lang="en-US" dirty="0"/>
              <a:t>must be </a:t>
            </a:r>
            <a:r>
              <a:rPr lang="en-US" dirty="0" err="1"/>
              <a:t>Medi</a:t>
            </a:r>
            <a:r>
              <a:rPr lang="en-US" dirty="0"/>
              <a:t>-Cal providers </a:t>
            </a:r>
            <a:r>
              <a:rPr lang="en-US" dirty="0" smtClean="0"/>
              <a:t>in </a:t>
            </a:r>
            <a:r>
              <a:rPr lang="en-US" dirty="0"/>
              <a:t>order to receive </a:t>
            </a:r>
            <a:r>
              <a:rPr lang="en-US" dirty="0" smtClean="0"/>
              <a:t>reimbursement.</a:t>
            </a:r>
            <a:endParaRPr lang="en-US" dirty="0"/>
          </a:p>
        </p:txBody>
      </p:sp>
      <p:sp>
        <p:nvSpPr>
          <p:cNvPr id="6" name="Content Placeholder 5"/>
          <p:cNvSpPr>
            <a:spLocks noGrp="1"/>
          </p:cNvSpPr>
          <p:nvPr>
            <p:ph sz="quarter" idx="4"/>
          </p:nvPr>
        </p:nvSpPr>
        <p:spPr>
          <a:xfrm>
            <a:off x="4759325" y="1479276"/>
            <a:ext cx="3968496" cy="5137424"/>
          </a:xfrm>
        </p:spPr>
        <p:txBody>
          <a:bodyPr/>
          <a:lstStyle/>
          <a:p>
            <a:r>
              <a:rPr lang="en-US" dirty="0"/>
              <a:t>State sets standards</a:t>
            </a:r>
          </a:p>
          <a:p>
            <a:r>
              <a:rPr lang="en-US" dirty="0"/>
              <a:t>State reviews and panels or approves providers or hospitals</a:t>
            </a:r>
          </a:p>
          <a:p>
            <a:r>
              <a:rPr lang="en-US" dirty="0"/>
              <a:t>State provides periodic site visits to special care centers and hospitals</a:t>
            </a:r>
          </a:p>
          <a:p>
            <a:r>
              <a:rPr lang="en-US" dirty="0"/>
              <a:t>Mandated outcome report systems </a:t>
            </a:r>
            <a:r>
              <a:rPr lang="en-US" dirty="0" smtClean="0"/>
              <a:t>for </a:t>
            </a:r>
            <a:r>
              <a:rPr lang="en-US" dirty="0"/>
              <a:t>HRIF, NICU, PICU centers</a:t>
            </a:r>
          </a:p>
          <a:p>
            <a:r>
              <a:rPr lang="en-US" b="1" dirty="0">
                <a:solidFill>
                  <a:srgbClr val="FF0000"/>
                </a:solidFill>
              </a:rPr>
              <a:t>Care to be provided by the provider or facility most appropriate for the condition and the level of complexity</a:t>
            </a:r>
          </a:p>
          <a:p>
            <a:endParaRPr lang="en-US" dirty="0"/>
          </a:p>
        </p:txBody>
      </p:sp>
      <p:sp>
        <p:nvSpPr>
          <p:cNvPr id="8" name="Slide Number Placeholder 7"/>
          <p:cNvSpPr>
            <a:spLocks noGrp="1"/>
          </p:cNvSpPr>
          <p:nvPr>
            <p:ph type="sldNum" sz="quarter" idx="12"/>
          </p:nvPr>
        </p:nvSpPr>
        <p:spPr/>
        <p:txBody>
          <a:bodyPr/>
          <a:lstStyle/>
          <a:p>
            <a:fld id="{C3111FA1-5AF9-0647-B31D-D6250D4530A3}" type="slidenum">
              <a:rPr lang="en-US" smtClean="0"/>
              <a:t>9</a:t>
            </a:fld>
            <a:endParaRPr lang="en-US"/>
          </a:p>
        </p:txBody>
      </p:sp>
    </p:spTree>
    <p:extLst>
      <p:ext uri="{BB962C8B-B14F-4D97-AF65-F5344CB8AC3E}">
        <p14:creationId xmlns:p14="http://schemas.microsoft.com/office/powerpoint/2010/main" val="882247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Why CCS Standards</a:t>
            </a:r>
            <a:r>
              <a:rPr lang="en-US" dirty="0"/>
              <a:t/>
            </a:r>
            <a:br>
              <a:rPr lang="en-US" dirty="0"/>
            </a:br>
            <a:r>
              <a:rPr lang="en-US" sz="1600" dirty="0"/>
              <a:t>Adapted from Family Voice of CA slides presented by Laurie </a:t>
            </a:r>
            <a:r>
              <a:rPr lang="en-US" sz="1600" dirty="0" err="1"/>
              <a:t>Soman</a:t>
            </a:r>
            <a:endParaRPr lang="en-US" sz="1600" dirty="0"/>
          </a:p>
        </p:txBody>
      </p:sp>
      <p:sp>
        <p:nvSpPr>
          <p:cNvPr id="3" name="Content Placeholder 2"/>
          <p:cNvSpPr>
            <a:spLocks noGrp="1"/>
          </p:cNvSpPr>
          <p:nvPr>
            <p:ph idx="1"/>
          </p:nvPr>
        </p:nvSpPr>
        <p:spPr>
          <a:xfrm>
            <a:off x="457200" y="1600201"/>
            <a:ext cx="8229600" cy="4756149"/>
          </a:xfrm>
        </p:spPr>
        <p:txBody>
          <a:bodyPr/>
          <a:lstStyle/>
          <a:p>
            <a:r>
              <a:rPr lang="en-US" sz="2200" dirty="0"/>
              <a:t>Children with serious and/or rare medical conditions have </a:t>
            </a:r>
            <a:r>
              <a:rPr lang="en-US" sz="2200" b="1" dirty="0">
                <a:solidFill>
                  <a:srgbClr val="FF0000"/>
                </a:solidFill>
              </a:rPr>
              <a:t>better outcomes</a:t>
            </a:r>
            <a:r>
              <a:rPr lang="en-US" sz="2200" dirty="0"/>
              <a:t> when treated by providers and hospitals with pediatric expertise. </a:t>
            </a:r>
          </a:p>
          <a:p>
            <a:r>
              <a:rPr lang="en-US" sz="2200" dirty="0"/>
              <a:t>Only specialized pediatric centers see the number of many children’s conditions needed to reach volume thresholds for </a:t>
            </a:r>
            <a:r>
              <a:rPr lang="en-US" sz="2200" b="1" dirty="0">
                <a:solidFill>
                  <a:srgbClr val="FF0000"/>
                </a:solidFill>
              </a:rPr>
              <a:t>quality</a:t>
            </a:r>
            <a:r>
              <a:rPr lang="en-US" sz="2200" dirty="0"/>
              <a:t>. </a:t>
            </a:r>
          </a:p>
          <a:p>
            <a:r>
              <a:rPr lang="en-US" sz="2200" dirty="0"/>
              <a:t>Children are </a:t>
            </a:r>
            <a:r>
              <a:rPr lang="en-US" sz="2200" b="1" dirty="0">
                <a:solidFill>
                  <a:srgbClr val="FF0000"/>
                </a:solidFill>
              </a:rPr>
              <a:t>not small adults</a:t>
            </a:r>
            <a:r>
              <a:rPr lang="en-US" sz="2200" dirty="0"/>
              <a:t>; they and their families need access to physically, developmentally, and socially appropriate services and facilities. </a:t>
            </a:r>
          </a:p>
          <a:p>
            <a:r>
              <a:rPr lang="en-US" sz="2200" dirty="0"/>
              <a:t>State CCS standards help to enforce and maintain the             </a:t>
            </a:r>
            <a:r>
              <a:rPr lang="en-US" sz="2200" b="1" dirty="0">
                <a:solidFill>
                  <a:srgbClr val="FF0000"/>
                </a:solidFill>
              </a:rPr>
              <a:t>statewide system of care</a:t>
            </a:r>
            <a:r>
              <a:rPr lang="en-US" sz="2200" dirty="0"/>
              <a:t> that ensures access to pediatric expertise, quality outcomes, and child-and family-centered care.</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10</a:t>
            </a:fld>
            <a:endParaRPr lang="en-US"/>
          </a:p>
        </p:txBody>
      </p:sp>
    </p:spTree>
    <p:extLst>
      <p:ext uri="{BB962C8B-B14F-4D97-AF65-F5344CB8AC3E}">
        <p14:creationId xmlns:p14="http://schemas.microsoft.com/office/powerpoint/2010/main" val="616297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Medi</a:t>
            </a:r>
            <a:r>
              <a:rPr lang="en-US" sz="3200" dirty="0"/>
              <a:t>-Cal Managed Care and </a:t>
            </a:r>
            <a:r>
              <a:rPr lang="en-US" sz="3200" dirty="0" smtClean="0"/>
              <a:t>CCS </a:t>
            </a:r>
            <a:r>
              <a:rPr lang="en-US" sz="3200" dirty="0"/>
              <a:t>Carve-Out</a:t>
            </a:r>
          </a:p>
        </p:txBody>
      </p:sp>
      <p:sp>
        <p:nvSpPr>
          <p:cNvPr id="3" name="Content Placeholder 2"/>
          <p:cNvSpPr>
            <a:spLocks noGrp="1"/>
          </p:cNvSpPr>
          <p:nvPr>
            <p:ph idx="1"/>
          </p:nvPr>
        </p:nvSpPr>
        <p:spPr>
          <a:xfrm>
            <a:off x="457200" y="1600201"/>
            <a:ext cx="8229600" cy="4432299"/>
          </a:xfrm>
        </p:spPr>
        <p:txBody>
          <a:bodyPr/>
          <a:lstStyle/>
          <a:p>
            <a:r>
              <a:rPr lang="en-US" sz="2200" dirty="0"/>
              <a:t>State </a:t>
            </a:r>
            <a:r>
              <a:rPr lang="en-US" sz="2200" dirty="0" err="1"/>
              <a:t>Medi</a:t>
            </a:r>
            <a:r>
              <a:rPr lang="en-US" sz="2200" dirty="0"/>
              <a:t>-Cal Managed Care Roll-Out </a:t>
            </a:r>
            <a:r>
              <a:rPr lang="en-US" sz="2200" b="1" dirty="0">
                <a:solidFill>
                  <a:srgbClr val="FF0000"/>
                </a:solidFill>
              </a:rPr>
              <a:t>Began </a:t>
            </a:r>
            <a:r>
              <a:rPr lang="en-US" sz="2200" b="1" dirty="0" smtClean="0">
                <a:solidFill>
                  <a:srgbClr val="FF0000"/>
                </a:solidFill>
              </a:rPr>
              <a:t>in 1994</a:t>
            </a:r>
            <a:r>
              <a:rPr lang="en-US" sz="2200" dirty="0"/>
              <a:t>.</a:t>
            </a:r>
          </a:p>
          <a:p>
            <a:r>
              <a:rPr lang="en-US" sz="2200" dirty="0"/>
              <a:t>CCS Carve-Out from </a:t>
            </a:r>
            <a:r>
              <a:rPr lang="en-US" sz="2200" dirty="0" err="1"/>
              <a:t>Medi</a:t>
            </a:r>
            <a:r>
              <a:rPr lang="en-US" sz="2200" dirty="0"/>
              <a:t>-Cal Managed Care via </a:t>
            </a:r>
            <a:r>
              <a:rPr lang="en-US" sz="2200" b="1" dirty="0">
                <a:solidFill>
                  <a:srgbClr val="FF0000"/>
                </a:solidFill>
              </a:rPr>
              <a:t>SB 1371 (Bergeson)</a:t>
            </a:r>
            <a:r>
              <a:rPr lang="en-US" sz="2200" dirty="0"/>
              <a:t>, 1994.</a:t>
            </a:r>
          </a:p>
          <a:p>
            <a:r>
              <a:rPr lang="en-US" sz="2200" dirty="0"/>
              <a:t>CCS Carve-in Counties, permitted under SB 1371 or added shortly after: Marin, Napa, San Mateo, Santa Barbara, Solano, and Yolo</a:t>
            </a:r>
          </a:p>
          <a:p>
            <a:r>
              <a:rPr lang="en-US" sz="2200" dirty="0"/>
              <a:t>CCS Carve-out Counties: rest of State including counties new to </a:t>
            </a:r>
            <a:r>
              <a:rPr lang="en-US" sz="2200" dirty="0" err="1"/>
              <a:t>Medi</a:t>
            </a:r>
            <a:r>
              <a:rPr lang="en-US" sz="2200" dirty="0"/>
              <a:t>-Cal Managed Care.</a:t>
            </a:r>
          </a:p>
          <a:p>
            <a:r>
              <a:rPr lang="en-US" sz="2200" dirty="0" err="1"/>
              <a:t>Governer</a:t>
            </a:r>
            <a:r>
              <a:rPr lang="en-US" sz="2200" dirty="0"/>
              <a:t> Brown has just signed AB 187 (</a:t>
            </a:r>
            <a:r>
              <a:rPr lang="en-US" sz="2200" dirty="0" err="1"/>
              <a:t>Bonta</a:t>
            </a:r>
            <a:r>
              <a:rPr lang="en-US" sz="2200" dirty="0"/>
              <a:t>), extending CCS Carve-out till </a:t>
            </a:r>
            <a:r>
              <a:rPr lang="en-US" sz="2200" b="1" dirty="0">
                <a:solidFill>
                  <a:srgbClr val="FF0000"/>
                </a:solidFill>
              </a:rPr>
              <a:t>December 31, 2016</a:t>
            </a:r>
            <a:r>
              <a:rPr lang="en-US" sz="2200" b="1" dirty="0" smtClean="0">
                <a:solidFill>
                  <a:srgbClr val="FF0000"/>
                </a:solidFill>
              </a:rPr>
              <a:t>.</a:t>
            </a:r>
          </a:p>
          <a:p>
            <a:endParaRPr lang="en-US" sz="2200" b="1" dirty="0">
              <a:solidFill>
                <a:srgbClr val="FF0000"/>
              </a:solidFill>
            </a:endParaRPr>
          </a:p>
          <a:p>
            <a:pPr marL="0" indent="0" algn="r">
              <a:buNone/>
            </a:pPr>
            <a:r>
              <a:rPr lang="en-US" sz="1400" dirty="0"/>
              <a:t>Adapted from Families Voice of CA slides by Laurie </a:t>
            </a:r>
            <a:r>
              <a:rPr lang="en-US" sz="1400" dirty="0" err="1"/>
              <a:t>Soman</a:t>
            </a:r>
            <a:endParaRPr lang="en-US" sz="1400"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11</a:t>
            </a:fld>
            <a:endParaRPr lang="en-US"/>
          </a:p>
        </p:txBody>
      </p:sp>
    </p:spTree>
    <p:extLst>
      <p:ext uri="{BB962C8B-B14F-4D97-AF65-F5344CB8AC3E}">
        <p14:creationId xmlns:p14="http://schemas.microsoft.com/office/powerpoint/2010/main" val="4062075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CCS Carve-Out (</a:t>
            </a:r>
            <a:r>
              <a:rPr lang="en-US" sz="2400" dirty="0" smtClean="0"/>
              <a:t>MMCD </a:t>
            </a:r>
            <a:r>
              <a:rPr lang="en-US" sz="2400" dirty="0"/>
              <a:t>Letter No </a:t>
            </a:r>
            <a:r>
              <a:rPr lang="en-US" sz="2400" dirty="0" smtClean="0"/>
              <a:t>96-10)</a:t>
            </a:r>
            <a:r>
              <a:rPr lang="en-US" sz="2400" dirty="0"/>
              <a:t/>
            </a:r>
            <a:br>
              <a:rPr lang="en-US" sz="2400" dirty="0"/>
            </a:br>
            <a:endParaRPr lang="en-US" sz="2400" dirty="0"/>
          </a:p>
        </p:txBody>
      </p:sp>
      <p:sp>
        <p:nvSpPr>
          <p:cNvPr id="3" name="Content Placeholder 2"/>
          <p:cNvSpPr>
            <a:spLocks noGrp="1"/>
          </p:cNvSpPr>
          <p:nvPr>
            <p:ph idx="1"/>
          </p:nvPr>
        </p:nvSpPr>
        <p:spPr/>
        <p:txBody>
          <a:bodyPr/>
          <a:lstStyle/>
          <a:p>
            <a:r>
              <a:rPr lang="en-US" sz="2200" dirty="0"/>
              <a:t>Welfare and Institutional Code, Section 14094.3 (a), CCS covered services are excluded from the </a:t>
            </a:r>
            <a:r>
              <a:rPr lang="en-US" sz="2200" dirty="0" err="1"/>
              <a:t>Medi</a:t>
            </a:r>
            <a:r>
              <a:rPr lang="en-US" sz="2200" dirty="0"/>
              <a:t>-Cal managed care contracts entered into after </a:t>
            </a:r>
            <a:r>
              <a:rPr lang="en-US" sz="2200" b="1" dirty="0">
                <a:solidFill>
                  <a:srgbClr val="FF0000"/>
                </a:solidFill>
              </a:rPr>
              <a:t>08/01/94</a:t>
            </a:r>
            <a:r>
              <a:rPr lang="en-US" sz="2200" dirty="0" smtClean="0">
                <a:solidFill>
                  <a:srgbClr val="FF0000"/>
                </a:solidFill>
              </a:rPr>
              <a:t>.</a:t>
            </a:r>
          </a:p>
          <a:p>
            <a:endParaRPr lang="en-US" sz="2200" dirty="0">
              <a:solidFill>
                <a:srgbClr val="FF0000"/>
              </a:solidFill>
            </a:endParaRPr>
          </a:p>
          <a:p>
            <a:r>
              <a:rPr lang="en-US" sz="2200" dirty="0"/>
              <a:t>Plan is responsible for the care, primary and specialty, until the CCS program eligibility is determined and established</a:t>
            </a:r>
            <a:r>
              <a:rPr lang="en-US" sz="2200" dirty="0" smtClean="0"/>
              <a:t>.</a:t>
            </a:r>
          </a:p>
          <a:p>
            <a:endParaRPr lang="en-US" sz="2200" dirty="0"/>
          </a:p>
          <a:p>
            <a:r>
              <a:rPr lang="en-US" sz="2200" dirty="0"/>
              <a:t>CCS services are covered only from the time the referral is made to County Office, except for emergency services or services rendered after office hours (referral to made the next business day).</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12</a:t>
            </a:fld>
            <a:endParaRPr lang="en-US"/>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14182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CCS Carve-Out: Responsibilities</a:t>
            </a:r>
          </a:p>
        </p:txBody>
      </p:sp>
      <p:sp>
        <p:nvSpPr>
          <p:cNvPr id="4" name="Content Placeholder 3"/>
          <p:cNvSpPr>
            <a:spLocks noGrp="1"/>
          </p:cNvSpPr>
          <p:nvPr>
            <p:ph sz="half" idx="2"/>
          </p:nvPr>
        </p:nvSpPr>
        <p:spPr>
          <a:xfrm>
            <a:off x="457200" y="1594382"/>
            <a:ext cx="3968496" cy="4591050"/>
          </a:xfrm>
        </p:spPr>
        <p:txBody>
          <a:bodyPr/>
          <a:lstStyle/>
          <a:p>
            <a:r>
              <a:rPr lang="en-US" sz="2400" b="1" dirty="0" err="1"/>
              <a:t>Medi</a:t>
            </a:r>
            <a:r>
              <a:rPr lang="en-US" sz="2400" b="1" dirty="0"/>
              <a:t>-Cal Managed Care</a:t>
            </a:r>
          </a:p>
          <a:p>
            <a:pPr lvl="1"/>
            <a:r>
              <a:rPr lang="en-US" dirty="0"/>
              <a:t>Primary care</a:t>
            </a:r>
          </a:p>
          <a:p>
            <a:pPr lvl="1"/>
            <a:r>
              <a:rPr lang="en-US" dirty="0"/>
              <a:t>Immunization</a:t>
            </a:r>
          </a:p>
          <a:p>
            <a:pPr lvl="1"/>
            <a:r>
              <a:rPr lang="en-US" dirty="0"/>
              <a:t>Specialty care for non-CCS eligible condition</a:t>
            </a:r>
          </a:p>
          <a:p>
            <a:pPr lvl="1"/>
            <a:r>
              <a:rPr lang="en-US" dirty="0"/>
              <a:t>Timely referral to County CCS for medical eligibility determination</a:t>
            </a:r>
          </a:p>
          <a:p>
            <a:pPr lvl="1"/>
            <a:r>
              <a:rPr lang="en-US" dirty="0"/>
              <a:t>Training</a:t>
            </a:r>
          </a:p>
          <a:p>
            <a:pPr lvl="1"/>
            <a:r>
              <a:rPr lang="en-US" dirty="0"/>
              <a:t>Identification and Tracking</a:t>
            </a:r>
          </a:p>
          <a:p>
            <a:pPr lvl="1"/>
            <a:r>
              <a:rPr lang="en-US" dirty="0"/>
              <a:t>Coordination</a:t>
            </a:r>
          </a:p>
          <a:p>
            <a:endParaRPr lang="en-US" dirty="0"/>
          </a:p>
        </p:txBody>
      </p:sp>
      <p:sp>
        <p:nvSpPr>
          <p:cNvPr id="6" name="Content Placeholder 5"/>
          <p:cNvSpPr>
            <a:spLocks noGrp="1"/>
          </p:cNvSpPr>
          <p:nvPr>
            <p:ph sz="quarter" idx="4"/>
          </p:nvPr>
        </p:nvSpPr>
        <p:spPr>
          <a:xfrm>
            <a:off x="4759325" y="1594382"/>
            <a:ext cx="3968496" cy="4591050"/>
          </a:xfrm>
        </p:spPr>
        <p:txBody>
          <a:bodyPr/>
          <a:lstStyle/>
          <a:p>
            <a:r>
              <a:rPr lang="en-US" sz="2400" b="1" dirty="0"/>
              <a:t>CCS</a:t>
            </a:r>
          </a:p>
          <a:p>
            <a:pPr lvl="1"/>
            <a:r>
              <a:rPr lang="en-US" dirty="0"/>
              <a:t>Prompt eligibility determination</a:t>
            </a:r>
          </a:p>
          <a:p>
            <a:pPr lvl="1"/>
            <a:r>
              <a:rPr lang="en-US" dirty="0"/>
              <a:t>Specialty care for CCS eligible condition</a:t>
            </a:r>
          </a:p>
          <a:p>
            <a:pPr lvl="1"/>
            <a:r>
              <a:rPr lang="en-US" dirty="0"/>
              <a:t>Primary care as pertained to CCS condition</a:t>
            </a:r>
          </a:p>
          <a:p>
            <a:pPr lvl="1"/>
            <a:r>
              <a:rPr lang="en-US" dirty="0"/>
              <a:t>Training and Resources</a:t>
            </a:r>
          </a:p>
          <a:p>
            <a:pPr lvl="1"/>
            <a:r>
              <a:rPr lang="en-US" dirty="0"/>
              <a:t>Coordination</a:t>
            </a:r>
          </a:p>
          <a:p>
            <a:pPr lvl="1"/>
            <a:r>
              <a:rPr lang="en-US" dirty="0"/>
              <a:t>Transition</a:t>
            </a:r>
          </a:p>
          <a:p>
            <a:endParaRPr lang="en-US" dirty="0"/>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3111FA1-5AF9-0647-B31D-D6250D4530A3}" type="slidenum">
              <a:rPr lang="en-US" smtClean="0"/>
              <a:t>13</a:t>
            </a:fld>
            <a:endParaRPr lang="en-US"/>
          </a:p>
        </p:txBody>
      </p:sp>
    </p:spTree>
    <p:extLst>
      <p:ext uri="{BB962C8B-B14F-4D97-AF65-F5344CB8AC3E}">
        <p14:creationId xmlns:p14="http://schemas.microsoft.com/office/powerpoint/2010/main" val="1695045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20700" y="4829989"/>
            <a:ext cx="7937500" cy="961211"/>
          </a:xfrm>
          <a:prstGeom prst="rect">
            <a:avLst/>
          </a:prstGeom>
          <a:gradFill flip="none" rotWithShape="1">
            <a:gsLst>
              <a:gs pos="69000">
                <a:schemeClr val="tx1">
                  <a:alpha val="22000"/>
                </a:schemeClr>
              </a:gs>
              <a:gs pos="100000">
                <a:srgbClr val="D9D9D9">
                  <a:alpha val="2200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406400" y="1606553"/>
            <a:ext cx="8140700" cy="3956047"/>
          </a:xfrm>
          <a:prstGeom prst="roundRect">
            <a:avLst>
              <a:gd name="adj" fmla="val 233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endParaRPr lang="en-US" dirty="0">
              <a:solidFill>
                <a:schemeClr val="bg1"/>
              </a:solidFill>
              <a:latin typeface="Calibri" pitchFamily="34" charset="0"/>
              <a:cs typeface="Calibri" pitchFamily="34" charset="0"/>
            </a:endParaRPr>
          </a:p>
        </p:txBody>
      </p:sp>
      <p:sp>
        <p:nvSpPr>
          <p:cNvPr id="7" name="Title 6"/>
          <p:cNvSpPr>
            <a:spLocks noGrp="1"/>
          </p:cNvSpPr>
          <p:nvPr>
            <p:ph type="title"/>
          </p:nvPr>
        </p:nvSpPr>
        <p:spPr/>
        <p:txBody>
          <a:bodyPr/>
          <a:lstStyle/>
          <a:p>
            <a:r>
              <a:rPr lang="en-US" altLang="en-US" sz="3200" dirty="0"/>
              <a:t>CCS Medically Eligible Conditions</a:t>
            </a:r>
            <a:endParaRPr lang="en-US" sz="3200" dirty="0"/>
          </a:p>
        </p:txBody>
      </p:sp>
      <p:sp>
        <p:nvSpPr>
          <p:cNvPr id="10" name="Content Placeholder 9"/>
          <p:cNvSpPr>
            <a:spLocks noGrp="1"/>
          </p:cNvSpPr>
          <p:nvPr>
            <p:ph idx="1"/>
          </p:nvPr>
        </p:nvSpPr>
        <p:spPr/>
        <p:txBody>
          <a:bodyPr/>
          <a:lstStyle/>
          <a:p>
            <a:pPr algn="ctr">
              <a:buNone/>
            </a:pPr>
            <a:r>
              <a:rPr lang="en-US" altLang="en-US" dirty="0"/>
              <a:t>Mandated by </a:t>
            </a:r>
            <a:r>
              <a:rPr lang="en-US" altLang="en-US" b="1" dirty="0">
                <a:solidFill>
                  <a:srgbClr val="FF0000"/>
                </a:solidFill>
              </a:rPr>
              <a:t>State </a:t>
            </a:r>
            <a:r>
              <a:rPr lang="en-US" altLang="en-US" b="1" dirty="0" smtClean="0">
                <a:solidFill>
                  <a:srgbClr val="FF0000"/>
                </a:solidFill>
              </a:rPr>
              <a:t>Legislation</a:t>
            </a:r>
            <a:r>
              <a:rPr lang="en-US" altLang="en-US" dirty="0"/>
              <a:t>: </a:t>
            </a:r>
          </a:p>
          <a:p>
            <a:pPr algn="ctr">
              <a:buNone/>
            </a:pPr>
            <a:r>
              <a:rPr lang="en-US" altLang="en-US" dirty="0"/>
              <a:t>CA Code of Regulations, </a:t>
            </a:r>
          </a:p>
          <a:p>
            <a:pPr algn="ctr">
              <a:buNone/>
            </a:pPr>
            <a:r>
              <a:rPr lang="en-US" altLang="en-US" dirty="0"/>
              <a:t>Title 22, Division 2, Part 2 Subdivision 7, Chapter 3, Article 2, Sections 41515.1 – 41518.9.</a:t>
            </a:r>
          </a:p>
          <a:p>
            <a:pPr algn="ctr">
              <a:buNone/>
            </a:pPr>
            <a:endParaRPr lang="en-US" altLang="en-US" dirty="0"/>
          </a:p>
          <a:p>
            <a:pPr algn="ctr">
              <a:buNone/>
            </a:pPr>
            <a:endParaRPr lang="en-US" altLang="en-US" dirty="0"/>
          </a:p>
          <a:p>
            <a:pPr algn="ctr">
              <a:buNone/>
            </a:pPr>
            <a:endParaRPr lang="en-US" altLang="en-US" dirty="0"/>
          </a:p>
          <a:p>
            <a:pPr algn="ctr">
              <a:buNone/>
            </a:pPr>
            <a:r>
              <a:rPr lang="en-US" sz="1400" dirty="0">
                <a:hlinkClick r:id="rId2"/>
              </a:rPr>
              <a:t>http://www.dhcs.ca.gov/services/ccs/Documents/ccsnl050500.pdf</a:t>
            </a:r>
            <a:endParaRPr lang="en-US" sz="1400" dirty="0"/>
          </a:p>
          <a:p>
            <a:pPr algn="ctr">
              <a:buNone/>
            </a:pPr>
            <a:r>
              <a:rPr lang="en-US" sz="1400" dirty="0">
                <a:hlinkClick r:id="rId3"/>
              </a:rPr>
              <a:t>http://www.dhcs.ca.gov/formsandpubs/publications/Documents/CMS/cmsin/cmsin0902.pdf</a:t>
            </a:r>
            <a:endParaRPr lang="en-US" sz="1400" dirty="0"/>
          </a:p>
          <a:p>
            <a:endParaRPr lang="en-US" dirty="0"/>
          </a:p>
        </p:txBody>
      </p:sp>
      <p:sp>
        <p:nvSpPr>
          <p:cNvPr id="6" name="Footer Placeholder 5"/>
          <p:cNvSpPr>
            <a:spLocks noGrp="1"/>
          </p:cNvSpPr>
          <p:nvPr>
            <p:ph type="ftr" sz="quarter" idx="11"/>
          </p:nvPr>
        </p:nvSpPr>
        <p:spPr/>
        <p:txBody>
          <a:bodyPr/>
          <a:lstStyle/>
          <a:p>
            <a:endParaRPr lang="en-US"/>
          </a:p>
        </p:txBody>
      </p:sp>
      <p:sp>
        <p:nvSpPr>
          <p:cNvPr id="11" name="Text Placeholder 10"/>
          <p:cNvSpPr>
            <a:spLocks noGrp="1"/>
          </p:cNvSpPr>
          <p:nvPr>
            <p:ph type="body" sz="quarter" idx="13"/>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14</a:t>
            </a:fld>
            <a:endParaRPr lang="en-US"/>
          </a:p>
        </p:txBody>
      </p:sp>
      <p:pic>
        <p:nvPicPr>
          <p:cNvPr id="9" name="Picture 4" descr="AG00489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57650" y="2300719"/>
            <a:ext cx="838200" cy="231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5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1000"/>
                                  </p:stCondLst>
                                  <p:childTnLst>
                                    <p:set>
                                      <p:cBhvr>
                                        <p:cTn id="6" dur="1" fill="hold">
                                          <p:stCondLst>
                                            <p:cond delay="499"/>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Disclaimers (1)</a:t>
            </a:r>
          </a:p>
        </p:txBody>
      </p:sp>
      <p:sp>
        <p:nvSpPr>
          <p:cNvPr id="3" name="Content Placeholder 2"/>
          <p:cNvSpPr>
            <a:spLocks noGrp="1"/>
          </p:cNvSpPr>
          <p:nvPr>
            <p:ph idx="1"/>
          </p:nvPr>
        </p:nvSpPr>
        <p:spPr/>
        <p:txBody>
          <a:bodyPr/>
          <a:lstStyle/>
          <a:p>
            <a:r>
              <a:rPr lang="en-US" dirty="0"/>
              <a:t>The following is intended to be a </a:t>
            </a:r>
            <a:r>
              <a:rPr lang="en-US" b="1" dirty="0">
                <a:solidFill>
                  <a:srgbClr val="FF0000"/>
                </a:solidFill>
              </a:rPr>
              <a:t>general guideline </a:t>
            </a:r>
            <a:r>
              <a:rPr lang="en-US" dirty="0"/>
              <a:t>for providers, managed care plans, and/or their staffs to help identify and appropriately refer patients with suspected or confirmed CCS conditions to CCS office</a:t>
            </a:r>
            <a:r>
              <a:rPr lang="en-US" dirty="0" smtClean="0"/>
              <a:t>.</a:t>
            </a:r>
          </a:p>
          <a:p>
            <a:endParaRPr lang="en-US" dirty="0"/>
          </a:p>
          <a:p>
            <a:r>
              <a:rPr lang="en-US" dirty="0"/>
              <a:t>Expeditious CCS medical eligibility determination depends on </a:t>
            </a:r>
            <a:r>
              <a:rPr lang="en-US" b="1" dirty="0">
                <a:solidFill>
                  <a:srgbClr val="FF0000"/>
                </a:solidFill>
              </a:rPr>
              <a:t>timely submission of medical reports </a:t>
            </a:r>
            <a:r>
              <a:rPr lang="en-US" dirty="0"/>
              <a:t>in support of such diagnoses</a:t>
            </a:r>
            <a:r>
              <a:rPr lang="en-US" dirty="0" smtClean="0"/>
              <a:t>.</a:t>
            </a:r>
          </a:p>
          <a:p>
            <a:endParaRPr lang="en-US" dirty="0"/>
          </a:p>
          <a:p>
            <a:r>
              <a:rPr lang="en-US" dirty="0"/>
              <a:t>Same principles apply for ongoing requests of services and benefits for an already established CCS case.</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15</a:t>
            </a:fld>
            <a:endParaRPr lang="en-US"/>
          </a:p>
        </p:txBody>
      </p:sp>
    </p:spTree>
    <p:extLst>
      <p:ext uri="{BB962C8B-B14F-4D97-AF65-F5344CB8AC3E}">
        <p14:creationId xmlns:p14="http://schemas.microsoft.com/office/powerpoint/2010/main" val="3806194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Disclaimers (2)</a:t>
            </a:r>
          </a:p>
        </p:txBody>
      </p:sp>
      <p:sp>
        <p:nvSpPr>
          <p:cNvPr id="3" name="Content Placeholder 2"/>
          <p:cNvSpPr>
            <a:spLocks noGrp="1"/>
          </p:cNvSpPr>
          <p:nvPr>
            <p:ph idx="1"/>
          </p:nvPr>
        </p:nvSpPr>
        <p:spPr/>
        <p:txBody>
          <a:bodyPr/>
          <a:lstStyle/>
          <a:p>
            <a:r>
              <a:rPr lang="en-US" dirty="0" smtClean="0"/>
              <a:t>DHCS </a:t>
            </a:r>
            <a:r>
              <a:rPr lang="en-US" dirty="0"/>
              <a:t>System of Care issues communications, such as numbered letters, to guide Counties with interpreting medical eligibility, and evaluating new benefits.</a:t>
            </a:r>
          </a:p>
          <a:p>
            <a:endParaRPr lang="en-US" dirty="0"/>
          </a:p>
          <a:p>
            <a:r>
              <a:rPr lang="en-US" dirty="0"/>
              <a:t>Statewide CCS medical consultants meet regularly to improve consistency in eligibility interpretation.</a:t>
            </a:r>
          </a:p>
          <a:p>
            <a:pPr marL="0" indent="0">
              <a:buNone/>
            </a:pPr>
            <a:endParaRPr lang="en-US" dirty="0"/>
          </a:p>
          <a:p>
            <a:r>
              <a:rPr lang="en-US" dirty="0"/>
              <a:t>Conditions not well defined in the Regulations are reviewed case by case by LA CCS Medical Director or the designee(s).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16</a:t>
            </a:fld>
            <a:endParaRPr lang="en-US"/>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88945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Disclaimers (3)</a:t>
            </a:r>
          </a:p>
        </p:txBody>
      </p:sp>
      <p:sp>
        <p:nvSpPr>
          <p:cNvPr id="3" name="Content Placeholder 2"/>
          <p:cNvSpPr>
            <a:spLocks noGrp="1"/>
          </p:cNvSpPr>
          <p:nvPr>
            <p:ph idx="1"/>
          </p:nvPr>
        </p:nvSpPr>
        <p:spPr/>
        <p:txBody>
          <a:bodyPr/>
          <a:lstStyle/>
          <a:p>
            <a:r>
              <a:rPr lang="en-US" dirty="0"/>
              <a:t>Disagreement is resolved through administrative avenues with provider(s) and/or plan partner (s), or formal due process with CCS client/family.</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17</a:t>
            </a:fld>
            <a:endParaRPr lang="en-US"/>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70481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CCS Medically Eligible Con</a:t>
            </a:r>
            <a:r>
              <a:rPr lang="en-US" altLang="en-US" sz="3200" dirty="0"/>
              <a:t>ditions</a:t>
            </a:r>
            <a:endParaRPr lang="en-US" dirty="0"/>
          </a:p>
        </p:txBody>
      </p:sp>
      <p:sp>
        <p:nvSpPr>
          <p:cNvPr id="3" name="Content Placeholder 2"/>
          <p:cNvSpPr>
            <a:spLocks noGrp="1"/>
          </p:cNvSpPr>
          <p:nvPr>
            <p:ph idx="1"/>
          </p:nvPr>
        </p:nvSpPr>
        <p:spPr/>
        <p:txBody>
          <a:bodyPr/>
          <a:lstStyle/>
          <a:p>
            <a:r>
              <a:rPr lang="en-US" altLang="en-US" dirty="0"/>
              <a:t>In general: </a:t>
            </a:r>
            <a:r>
              <a:rPr lang="en-US" altLang="en-US" b="1" dirty="0">
                <a:solidFill>
                  <a:srgbClr val="FF0000"/>
                </a:solidFill>
              </a:rPr>
              <a:t>most</a:t>
            </a:r>
            <a:r>
              <a:rPr lang="en-US" altLang="en-US" dirty="0"/>
              <a:t> chronic, physically disabling, severely disfiguring, or life threatening conditions that require complex medical intervention, surgical, or rehabilitative services are </a:t>
            </a:r>
            <a:r>
              <a:rPr lang="en-US" altLang="en-US" b="1" dirty="0">
                <a:solidFill>
                  <a:srgbClr val="FF0000"/>
                </a:solidFill>
              </a:rPr>
              <a:t>eligible</a:t>
            </a:r>
            <a:r>
              <a:rPr lang="en-US" altLang="en-US" b="1" dirty="0" smtClean="0">
                <a:solidFill>
                  <a:srgbClr val="FF0000"/>
                </a:solidFill>
              </a:rPr>
              <a:t>.</a:t>
            </a:r>
          </a:p>
          <a:p>
            <a:endParaRPr lang="en-US" altLang="en-US" dirty="0"/>
          </a:p>
          <a:p>
            <a:r>
              <a:rPr lang="en-US" altLang="en-US" b="1" dirty="0">
                <a:solidFill>
                  <a:srgbClr val="FF0000"/>
                </a:solidFill>
              </a:rPr>
              <a:t>Most</a:t>
            </a:r>
            <a:r>
              <a:rPr lang="en-US" altLang="en-US" i="1" dirty="0"/>
              <a:t> </a:t>
            </a:r>
            <a:r>
              <a:rPr lang="en-US" altLang="en-US" dirty="0"/>
              <a:t>acute, simple, self-limiting, or primarily mental, developmental conditions are </a:t>
            </a:r>
            <a:r>
              <a:rPr lang="en-US" altLang="en-US" b="1" dirty="0" smtClean="0">
                <a:solidFill>
                  <a:srgbClr val="FF0000"/>
                </a:solidFill>
              </a:rPr>
              <a:t>NOT </a:t>
            </a:r>
            <a:r>
              <a:rPr lang="en-US" altLang="en-US" b="1" dirty="0">
                <a:solidFill>
                  <a:srgbClr val="FF0000"/>
                </a:solidFill>
              </a:rPr>
              <a:t>eligible</a:t>
            </a:r>
            <a:r>
              <a:rPr lang="en-US" altLang="en-US" dirty="0"/>
              <a:t>.</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18</a:t>
            </a:fld>
            <a:endParaRPr lang="en-US"/>
          </a:p>
        </p:txBody>
      </p:sp>
      <p:sp>
        <p:nvSpPr>
          <p:cNvPr id="6" name="Text Placeholder 5"/>
          <p:cNvSpPr>
            <a:spLocks noGrp="1"/>
          </p:cNvSpPr>
          <p:nvPr>
            <p:ph type="body" sz="quarter" idx="13"/>
          </p:nvPr>
        </p:nvSpPr>
        <p:spPr/>
        <p:txBody>
          <a:bodyPr/>
          <a:lstStyle/>
          <a:p>
            <a:endParaRPr lang="en-US"/>
          </a:p>
        </p:txBody>
      </p:sp>
      <p:pic>
        <p:nvPicPr>
          <p:cNvPr id="7" name="Picture 4" descr="pe0271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695700"/>
            <a:ext cx="2514600" cy="210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54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100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Presenters</a:t>
            </a:r>
          </a:p>
        </p:txBody>
      </p:sp>
      <p:sp>
        <p:nvSpPr>
          <p:cNvPr id="6" name="Content Placeholder 5"/>
          <p:cNvSpPr>
            <a:spLocks noGrp="1"/>
          </p:cNvSpPr>
          <p:nvPr>
            <p:ph idx="1"/>
          </p:nvPr>
        </p:nvSpPr>
        <p:spPr>
          <a:xfrm>
            <a:off x="457200" y="1600201"/>
            <a:ext cx="8039100" cy="4190999"/>
          </a:xfrm>
        </p:spPr>
        <p:txBody>
          <a:bodyPr/>
          <a:lstStyle/>
          <a:p>
            <a:pPr marL="0" indent="0">
              <a:buNone/>
            </a:pPr>
            <a:r>
              <a:rPr lang="en-US" sz="2800" b="1" dirty="0" smtClean="0">
                <a:solidFill>
                  <a:srgbClr val="FF0000"/>
                </a:solidFill>
              </a:rPr>
              <a:t>Section </a:t>
            </a:r>
            <a:r>
              <a:rPr lang="en-US" sz="2800" b="1" dirty="0">
                <a:solidFill>
                  <a:srgbClr val="FF0000"/>
                </a:solidFill>
              </a:rPr>
              <a:t>I:</a:t>
            </a:r>
            <a:r>
              <a:rPr lang="en-US" sz="2800" dirty="0"/>
              <a:t> </a:t>
            </a:r>
            <a:r>
              <a:rPr lang="en-US" b="1" dirty="0"/>
              <a:t>Dr. Edward Bloch</a:t>
            </a:r>
            <a:r>
              <a:rPr lang="en-US" dirty="0"/>
              <a:t>, Medical </a:t>
            </a:r>
            <a:r>
              <a:rPr lang="en-US" dirty="0" smtClean="0"/>
              <a:t>Director</a:t>
            </a:r>
          </a:p>
          <a:p>
            <a:pPr marL="0" indent="0">
              <a:buNone/>
            </a:pPr>
            <a:r>
              <a:rPr lang="en-US" dirty="0"/>
              <a:t>	</a:t>
            </a:r>
            <a:r>
              <a:rPr lang="en-US" dirty="0" smtClean="0"/>
              <a:t>History</a:t>
            </a:r>
            <a:r>
              <a:rPr lang="en-US" dirty="0"/>
              <a:t>, Background, General information, </a:t>
            </a:r>
            <a:r>
              <a:rPr lang="en-US" dirty="0" smtClean="0"/>
              <a:t>and </a:t>
            </a:r>
            <a:r>
              <a:rPr lang="en-US" dirty="0"/>
              <a:t>Disclaimers </a:t>
            </a:r>
            <a:r>
              <a:rPr lang="en-US" dirty="0" smtClean="0"/>
              <a:t>	for </a:t>
            </a:r>
            <a:r>
              <a:rPr lang="en-US" dirty="0"/>
              <a:t>CCS </a:t>
            </a:r>
            <a:r>
              <a:rPr lang="en-US" dirty="0" smtClean="0"/>
              <a:t>Medical Eligibility</a:t>
            </a:r>
            <a:endParaRPr lang="en-US" dirty="0"/>
          </a:p>
          <a:p>
            <a:pPr marL="0" indent="0">
              <a:buNone/>
            </a:pPr>
            <a:r>
              <a:rPr lang="en-US" sz="2800" b="1" dirty="0">
                <a:solidFill>
                  <a:srgbClr val="FF0000"/>
                </a:solidFill>
              </a:rPr>
              <a:t>Section II: </a:t>
            </a:r>
            <a:r>
              <a:rPr lang="en-US" b="1" dirty="0"/>
              <a:t>Dr. Karen Streeter</a:t>
            </a:r>
            <a:r>
              <a:rPr lang="en-US" dirty="0"/>
              <a:t>, Assistant Medical </a:t>
            </a:r>
            <a:r>
              <a:rPr lang="en-US" dirty="0" smtClean="0"/>
              <a:t>Director</a:t>
            </a:r>
          </a:p>
          <a:p>
            <a:pPr marL="0" indent="0">
              <a:buNone/>
            </a:pPr>
            <a:r>
              <a:rPr lang="en-US" dirty="0"/>
              <a:t>	</a:t>
            </a:r>
            <a:r>
              <a:rPr lang="en-US" dirty="0" smtClean="0"/>
              <a:t>Sections</a:t>
            </a:r>
            <a:r>
              <a:rPr lang="en-US" dirty="0"/>
              <a:t>: </a:t>
            </a:r>
            <a:r>
              <a:rPr lang="en-US" dirty="0" smtClean="0"/>
              <a:t>Infectious Diseases </a:t>
            </a:r>
            <a:r>
              <a:rPr lang="en-US" dirty="0"/>
              <a:t>to </a:t>
            </a:r>
            <a:r>
              <a:rPr lang="en-US" dirty="0" smtClean="0"/>
              <a:t>Diseases </a:t>
            </a:r>
            <a:r>
              <a:rPr lang="en-US" dirty="0"/>
              <a:t>of the </a:t>
            </a:r>
            <a:r>
              <a:rPr lang="en-US" dirty="0" smtClean="0"/>
              <a:t>Ear and </a:t>
            </a:r>
            <a:r>
              <a:rPr lang="en-US" dirty="0"/>
              <a:t>	</a:t>
            </a:r>
            <a:r>
              <a:rPr lang="en-US" dirty="0" smtClean="0"/>
              <a:t>     	Mastoid Process</a:t>
            </a:r>
            <a:r>
              <a:rPr lang="en-US" dirty="0"/>
              <a:t>.</a:t>
            </a:r>
          </a:p>
          <a:p>
            <a:pPr marL="0" indent="0">
              <a:buNone/>
            </a:pPr>
            <a:r>
              <a:rPr lang="en-US" sz="2800" b="1" dirty="0">
                <a:solidFill>
                  <a:srgbClr val="FF0000"/>
                </a:solidFill>
              </a:rPr>
              <a:t>Section III: </a:t>
            </a:r>
            <a:r>
              <a:rPr lang="en-US" b="1" dirty="0"/>
              <a:t>Dr. Sunthorn Sumethasorn</a:t>
            </a:r>
            <a:r>
              <a:rPr lang="en-US" dirty="0"/>
              <a:t>, Assistant </a:t>
            </a:r>
            <a:r>
              <a:rPr lang="en-US" dirty="0" smtClean="0"/>
              <a:t>Medical Director</a:t>
            </a:r>
          </a:p>
          <a:p>
            <a:pPr marL="0" indent="0">
              <a:buNone/>
            </a:pPr>
            <a:r>
              <a:rPr lang="en-US" dirty="0"/>
              <a:t>	</a:t>
            </a:r>
            <a:r>
              <a:rPr lang="en-US" dirty="0" smtClean="0"/>
              <a:t>Sections</a:t>
            </a:r>
            <a:r>
              <a:rPr lang="en-US" dirty="0"/>
              <a:t>: </a:t>
            </a:r>
            <a:r>
              <a:rPr lang="en-US" dirty="0" smtClean="0"/>
              <a:t>Circulatory System </a:t>
            </a:r>
            <a:r>
              <a:rPr lang="en-US" dirty="0"/>
              <a:t>to </a:t>
            </a:r>
            <a:r>
              <a:rPr lang="en-US" dirty="0" smtClean="0"/>
              <a:t>Accidents</a:t>
            </a:r>
            <a:r>
              <a:rPr lang="en-US" dirty="0"/>
              <a:t>, and NICU </a:t>
            </a:r>
            <a:r>
              <a:rPr lang="en-US" dirty="0" smtClean="0"/>
              <a:t>     	criteria</a:t>
            </a:r>
            <a:endParaRPr lang="en-US" dirty="0"/>
          </a:p>
          <a:p>
            <a:endParaRPr lang="en-US" dirty="0"/>
          </a:p>
        </p:txBody>
      </p:sp>
      <p:sp>
        <p:nvSpPr>
          <p:cNvPr id="7" name="Text Placeholder 6"/>
          <p:cNvSpPr>
            <a:spLocks noGrp="1"/>
          </p:cNvSpPr>
          <p:nvPr>
            <p:ph type="body" sz="quarter" idx="13"/>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3111FA1-5AF9-0647-B31D-D6250D4530A3}" type="slidenum">
              <a:rPr lang="en-US" smtClean="0"/>
              <a:t>1</a:t>
            </a:fld>
            <a:endParaRPr lang="en-US"/>
          </a:p>
        </p:txBody>
      </p:sp>
    </p:spTree>
    <p:extLst>
      <p:ext uri="{BB962C8B-B14F-4D97-AF65-F5344CB8AC3E}">
        <p14:creationId xmlns:p14="http://schemas.microsoft.com/office/powerpoint/2010/main" val="881452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Medical </a:t>
            </a:r>
            <a:r>
              <a:rPr lang="en-US" sz="3200" dirty="0" smtClean="0"/>
              <a:t>Eligibility Determination</a:t>
            </a:r>
            <a:endParaRPr lang="en-US" sz="3200" dirty="0"/>
          </a:p>
        </p:txBody>
      </p:sp>
      <p:sp>
        <p:nvSpPr>
          <p:cNvPr id="3" name="Content Placeholder 2"/>
          <p:cNvSpPr>
            <a:spLocks noGrp="1"/>
          </p:cNvSpPr>
          <p:nvPr>
            <p:ph idx="1"/>
          </p:nvPr>
        </p:nvSpPr>
        <p:spPr/>
        <p:txBody>
          <a:bodyPr/>
          <a:lstStyle/>
          <a:p>
            <a:r>
              <a:rPr lang="en-US" dirty="0"/>
              <a:t>Medical eligibility for the CCS program, as specified in Sections 41515.2 through 41518.9 shall be determined by the </a:t>
            </a:r>
            <a:r>
              <a:rPr lang="en-US" b="1" dirty="0">
                <a:solidFill>
                  <a:srgbClr val="FF0000"/>
                </a:solidFill>
              </a:rPr>
              <a:t>CCS program medical consultant or designee</a:t>
            </a:r>
            <a:r>
              <a:rPr lang="en-US" dirty="0">
                <a:solidFill>
                  <a:srgbClr val="FF0000"/>
                </a:solidFill>
              </a:rPr>
              <a:t> </a:t>
            </a:r>
            <a:r>
              <a:rPr lang="en-US" dirty="0"/>
              <a:t>through the review of </a:t>
            </a:r>
            <a:r>
              <a:rPr lang="en-US" b="1" dirty="0">
                <a:solidFill>
                  <a:srgbClr val="FF0000"/>
                </a:solidFill>
              </a:rPr>
              <a:t>medical records </a:t>
            </a:r>
            <a:r>
              <a:rPr lang="en-US" dirty="0"/>
              <a:t>that document the applicant's medical history, results of a physical examination </a:t>
            </a:r>
            <a:r>
              <a:rPr lang="en-US" b="1" dirty="0">
                <a:solidFill>
                  <a:srgbClr val="FF0000"/>
                </a:solidFill>
              </a:rPr>
              <a:t>by a physician</a:t>
            </a:r>
            <a:r>
              <a:rPr lang="en-US" dirty="0"/>
              <a:t>, laboratory test results, radiologic findings, or other tests or examinations that support the diagnosis of the eligible condition.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19</a:t>
            </a:fld>
            <a:endParaRPr lang="en-US"/>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72110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Definitions</a:t>
            </a:r>
            <a:endParaRPr lang="en-US" sz="3200" dirty="0"/>
          </a:p>
        </p:txBody>
      </p:sp>
      <p:sp>
        <p:nvSpPr>
          <p:cNvPr id="3" name="Content Placeholder 2"/>
          <p:cNvSpPr>
            <a:spLocks noGrp="1"/>
          </p:cNvSpPr>
          <p:nvPr>
            <p:ph idx="1"/>
          </p:nvPr>
        </p:nvSpPr>
        <p:spPr/>
        <p:txBody>
          <a:bodyPr/>
          <a:lstStyle/>
          <a:p>
            <a:r>
              <a:rPr lang="en-US" b="1" dirty="0"/>
              <a:t>41423. Disability.    </a:t>
            </a:r>
          </a:p>
          <a:p>
            <a:pPr marL="0" indent="0">
              <a:buNone/>
            </a:pPr>
            <a:r>
              <a:rPr lang="en-US" sz="2200" dirty="0"/>
              <a:t>a </a:t>
            </a:r>
            <a:r>
              <a:rPr lang="en-US" sz="2200" b="1" dirty="0">
                <a:solidFill>
                  <a:srgbClr val="FF0000"/>
                </a:solidFill>
              </a:rPr>
              <a:t>limitation of a body function </a:t>
            </a:r>
            <a:r>
              <a:rPr lang="en-US" sz="2200" dirty="0"/>
              <a:t>which includes </a:t>
            </a:r>
            <a:r>
              <a:rPr lang="en-US" sz="2200" b="1" dirty="0" smtClean="0">
                <a:solidFill>
                  <a:srgbClr val="FF0000"/>
                </a:solidFill>
              </a:rPr>
              <a:t>both</a:t>
            </a:r>
            <a:r>
              <a:rPr lang="en-US" sz="2200" dirty="0" smtClean="0"/>
              <a:t> </a:t>
            </a:r>
            <a:r>
              <a:rPr lang="en-US" sz="2200" dirty="0"/>
              <a:t>of the following: </a:t>
            </a:r>
          </a:p>
          <a:p>
            <a:pPr marL="0" indent="0">
              <a:buNone/>
            </a:pPr>
            <a:r>
              <a:rPr lang="en-US" sz="2200" dirty="0"/>
              <a:t>	(a) Compromises the ability to perform </a:t>
            </a:r>
            <a:r>
              <a:rPr lang="en-US" sz="2200" dirty="0" smtClean="0"/>
              <a:t>the </a:t>
            </a:r>
            <a:r>
              <a:rPr lang="en-US" sz="2200" b="1" dirty="0" smtClean="0">
                <a:solidFill>
                  <a:srgbClr val="FF0000"/>
                </a:solidFill>
              </a:rPr>
              <a:t>usual </a:t>
            </a:r>
            <a:r>
              <a:rPr lang="en-US" sz="2200" b="1" dirty="0">
                <a:solidFill>
                  <a:srgbClr val="FF0000"/>
                </a:solidFill>
              </a:rPr>
              <a:t>and customary </a:t>
            </a:r>
            <a:r>
              <a:rPr lang="en-US" sz="2200" b="1" dirty="0" smtClean="0">
                <a:solidFill>
                  <a:srgbClr val="FF0000"/>
                </a:solidFill>
              </a:rPr>
              <a:t>  	activities </a:t>
            </a:r>
            <a:r>
              <a:rPr lang="en-US" sz="2200" dirty="0"/>
              <a:t>that a child of 	comparable age would be expected to </a:t>
            </a:r>
            <a:r>
              <a:rPr lang="en-US" sz="2200" dirty="0" smtClean="0"/>
              <a:t>	perform</a:t>
            </a:r>
            <a:r>
              <a:rPr lang="en-US" sz="2200" dirty="0"/>
              <a:t>; and</a:t>
            </a:r>
          </a:p>
          <a:p>
            <a:pPr marL="0" indent="0">
              <a:buNone/>
            </a:pPr>
            <a:r>
              <a:rPr lang="en-US" sz="2200" dirty="0"/>
              <a:t> </a:t>
            </a:r>
          </a:p>
          <a:p>
            <a:pPr marL="0" indent="0">
              <a:buNone/>
            </a:pPr>
            <a:r>
              <a:rPr lang="en-US" sz="2200" dirty="0"/>
              <a:t>	(b) Can be identified or quantified by a medical 	</a:t>
            </a:r>
            <a:r>
              <a:rPr lang="en-US" sz="2200" b="1" dirty="0">
                <a:solidFill>
                  <a:srgbClr val="FF0000"/>
                </a:solidFill>
              </a:rPr>
              <a:t>examination </a:t>
            </a:r>
            <a:r>
              <a:rPr lang="en-US" sz="2200" dirty="0"/>
              <a:t>and </a:t>
            </a:r>
            <a:r>
              <a:rPr lang="en-US" sz="2200" dirty="0" smtClean="0"/>
              <a:t>	standard </a:t>
            </a:r>
            <a:r>
              <a:rPr lang="en-US" sz="2200" b="1" dirty="0">
                <a:solidFill>
                  <a:srgbClr val="FF0000"/>
                </a:solidFill>
              </a:rPr>
              <a:t>tests </a:t>
            </a:r>
            <a:r>
              <a:rPr lang="en-US" sz="2200" dirty="0"/>
              <a:t>for that body 	function. </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20</a:t>
            </a:fld>
            <a:endParaRPr lang="en-US"/>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33956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676400"/>
            <a:ext cx="8229600" cy="4114800"/>
          </a:xfrm>
        </p:spPr>
        <p:txBody>
          <a:bodyPr/>
          <a:lstStyle/>
          <a:p>
            <a:r>
              <a:rPr lang="en-US" b="1" dirty="0"/>
              <a:t>41445. Life Threatening.    </a:t>
            </a:r>
          </a:p>
          <a:p>
            <a:pPr marL="0" indent="0">
              <a:buNone/>
            </a:pPr>
            <a:r>
              <a:rPr lang="en-US" dirty="0" smtClean="0"/>
              <a:t>means </a:t>
            </a:r>
            <a:r>
              <a:rPr lang="en-US" dirty="0"/>
              <a:t>an injury or illness that could lead to </a:t>
            </a:r>
            <a:r>
              <a:rPr lang="en-US" b="1" dirty="0">
                <a:solidFill>
                  <a:srgbClr val="FF0000"/>
                </a:solidFill>
              </a:rPr>
              <a:t>death</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21</a:t>
            </a:fld>
            <a:endParaRPr lang="en-US"/>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66590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422689"/>
            <a:ext cx="7772400" cy="2956874"/>
          </a:xfrm>
        </p:spPr>
        <p:txBody>
          <a:bodyPr/>
          <a:lstStyle/>
          <a:p>
            <a:pPr algn="ctr"/>
            <a:r>
              <a:rPr lang="en-US" sz="4000" dirty="0" smtClean="0">
                <a:solidFill>
                  <a:schemeClr val="bg1"/>
                </a:solidFill>
              </a:rPr>
              <a:t/>
            </a:r>
            <a:br>
              <a:rPr lang="en-US" sz="4000" dirty="0" smtClean="0">
                <a:solidFill>
                  <a:schemeClr val="bg1"/>
                </a:solidFill>
              </a:rPr>
            </a:br>
            <a:r>
              <a:rPr lang="en-US" sz="4000" dirty="0" smtClean="0">
                <a:solidFill>
                  <a:schemeClr val="bg1"/>
                </a:solidFill>
              </a:rPr>
              <a:t>End of CCS Background &amp;</a:t>
            </a:r>
            <a:br>
              <a:rPr lang="en-US" sz="4000" dirty="0" smtClean="0">
                <a:solidFill>
                  <a:schemeClr val="bg1"/>
                </a:solidFill>
              </a:rPr>
            </a:br>
            <a:r>
              <a:rPr lang="en-US" sz="4000" dirty="0" smtClean="0">
                <a:solidFill>
                  <a:schemeClr val="bg1"/>
                </a:solidFill>
              </a:rPr>
              <a:t>CCS </a:t>
            </a:r>
            <a:r>
              <a:rPr lang="en-US" sz="4000" dirty="0">
                <a:solidFill>
                  <a:schemeClr val="bg1"/>
                </a:solidFill>
              </a:rPr>
              <a:t>Medical Eligibility </a:t>
            </a:r>
            <a:r>
              <a:rPr lang="en-US" sz="4000" dirty="0" smtClean="0">
                <a:solidFill>
                  <a:schemeClr val="bg1"/>
                </a:solidFill>
              </a:rPr>
              <a:t/>
            </a:r>
            <a:br>
              <a:rPr lang="en-US" sz="4000" dirty="0" smtClean="0">
                <a:solidFill>
                  <a:schemeClr val="bg1"/>
                </a:solidFill>
              </a:rPr>
            </a:br>
            <a:r>
              <a:rPr lang="en-US" sz="4000" dirty="0" smtClean="0">
                <a:solidFill>
                  <a:schemeClr val="bg1"/>
                </a:solidFill>
              </a:rPr>
              <a:t>Module</a:t>
            </a:r>
            <a:r>
              <a:rPr lang="en-US" sz="4000" dirty="0" smtClean="0"/>
              <a:t/>
            </a:r>
            <a:br>
              <a:rPr lang="en-US" sz="4000" dirty="0" smtClean="0"/>
            </a:br>
            <a:r>
              <a:rPr lang="en-US" sz="4000" dirty="0" smtClean="0"/>
              <a:t> </a:t>
            </a:r>
            <a:br>
              <a:rPr lang="en-US" sz="4000" dirty="0" smtClean="0"/>
            </a:br>
            <a:r>
              <a:rPr lang="en-US" sz="4000" dirty="0" smtClean="0"/>
              <a:t>Thank </a:t>
            </a:r>
            <a:r>
              <a:rPr lang="en-US" sz="4000" dirty="0"/>
              <a:t>You </a:t>
            </a:r>
          </a:p>
        </p:txBody>
      </p:sp>
      <p:sp>
        <p:nvSpPr>
          <p:cNvPr id="5" name="Footer Placeholder 4"/>
          <p:cNvSpPr>
            <a:spLocks noGrp="1"/>
          </p:cNvSpPr>
          <p:nvPr>
            <p:ph type="ftr" sz="quarter" idx="11"/>
          </p:nvPr>
        </p:nvSpPr>
        <p:spPr/>
        <p:txBody>
          <a:bodyPr/>
          <a:lstStyle/>
          <a:p>
            <a:endParaRPr lang="en-US"/>
          </a:p>
        </p:txBody>
      </p:sp>
      <p:sp>
        <p:nvSpPr>
          <p:cNvPr id="2" name="Slide Number Placeholder 1"/>
          <p:cNvSpPr>
            <a:spLocks noGrp="1"/>
          </p:cNvSpPr>
          <p:nvPr>
            <p:ph type="sldNum" sz="quarter" idx="12"/>
          </p:nvPr>
        </p:nvSpPr>
        <p:spPr/>
        <p:txBody>
          <a:bodyPr/>
          <a:lstStyle/>
          <a:p>
            <a:fld id="{C3111FA1-5AF9-0647-B31D-D6250D4530A3}" type="slidenum">
              <a:rPr lang="en-US" smtClean="0"/>
              <a:t>22</a:t>
            </a:fld>
            <a:endParaRPr lang="en-US"/>
          </a:p>
        </p:txBody>
      </p:sp>
    </p:spTree>
    <p:extLst>
      <p:ext uri="{BB962C8B-B14F-4D97-AF65-F5344CB8AC3E}">
        <p14:creationId xmlns:p14="http://schemas.microsoft.com/office/powerpoint/2010/main" val="218996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20700" y="4829989"/>
            <a:ext cx="7937500" cy="961211"/>
          </a:xfrm>
          <a:prstGeom prst="rect">
            <a:avLst/>
          </a:prstGeom>
          <a:gradFill flip="none" rotWithShape="1">
            <a:gsLst>
              <a:gs pos="69000">
                <a:schemeClr val="tx1">
                  <a:alpha val="22000"/>
                </a:schemeClr>
              </a:gs>
              <a:gs pos="100000">
                <a:srgbClr val="D9D9D9">
                  <a:alpha val="2200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406400" y="1606553"/>
            <a:ext cx="8140700" cy="3956047"/>
          </a:xfrm>
          <a:prstGeom prst="roundRect">
            <a:avLst>
              <a:gd name="adj" fmla="val 233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endParaRPr lang="en-US" dirty="0">
              <a:solidFill>
                <a:schemeClr val="bg1"/>
              </a:solidFill>
              <a:latin typeface="Calibri" pitchFamily="34" charset="0"/>
              <a:cs typeface="Calibri" pitchFamily="34" charset="0"/>
            </a:endParaRPr>
          </a:p>
        </p:txBody>
      </p:sp>
      <p:sp>
        <p:nvSpPr>
          <p:cNvPr id="7" name="Title 6"/>
          <p:cNvSpPr>
            <a:spLocks noGrp="1"/>
          </p:cNvSpPr>
          <p:nvPr>
            <p:ph type="title"/>
          </p:nvPr>
        </p:nvSpPr>
        <p:spPr/>
        <p:txBody>
          <a:bodyPr/>
          <a:lstStyle/>
          <a:p>
            <a:r>
              <a:rPr lang="en-US" sz="3200" dirty="0"/>
              <a:t>Section</a:t>
            </a:r>
            <a:r>
              <a:rPr lang="en-US" sz="3200" dirty="0" smtClean="0"/>
              <a:t> </a:t>
            </a:r>
            <a:r>
              <a:rPr lang="en-US" sz="3200" dirty="0"/>
              <a:t>I:</a:t>
            </a:r>
          </a:p>
        </p:txBody>
      </p:sp>
      <p:sp>
        <p:nvSpPr>
          <p:cNvPr id="10" name="Content Placeholder 9"/>
          <p:cNvSpPr>
            <a:spLocks noGrp="1"/>
          </p:cNvSpPr>
          <p:nvPr>
            <p:ph idx="1"/>
          </p:nvPr>
        </p:nvSpPr>
        <p:spPr/>
        <p:txBody>
          <a:bodyPr/>
          <a:lstStyle/>
          <a:p>
            <a:pPr marL="0" indent="0" algn="ctr">
              <a:buNone/>
            </a:pPr>
            <a:r>
              <a:rPr lang="en-US" sz="3600" dirty="0"/>
              <a:t>Dr. Edward Bloch </a:t>
            </a:r>
          </a:p>
          <a:p>
            <a:pPr marL="0" indent="0" algn="ctr">
              <a:buNone/>
            </a:pPr>
            <a:r>
              <a:rPr lang="en-US" dirty="0" smtClean="0"/>
              <a:t>Medical </a:t>
            </a:r>
            <a:r>
              <a:rPr lang="en-US" dirty="0"/>
              <a:t>Director</a:t>
            </a:r>
          </a:p>
          <a:p>
            <a:pPr marL="0" indent="0" algn="ctr">
              <a:buNone/>
            </a:pPr>
            <a:endParaRPr lang="en-US" dirty="0"/>
          </a:p>
          <a:p>
            <a:pPr marL="0" indent="0" algn="ctr">
              <a:buNone/>
            </a:pPr>
            <a:r>
              <a:rPr lang="en-US" b="1" dirty="0" smtClean="0">
                <a:solidFill>
                  <a:srgbClr val="FF0000"/>
                </a:solidFill>
              </a:rPr>
              <a:t>Topics</a:t>
            </a:r>
            <a:r>
              <a:rPr lang="en-US" b="1" dirty="0">
                <a:solidFill>
                  <a:srgbClr val="FF0000"/>
                </a:solidFill>
              </a:rPr>
              <a:t>:</a:t>
            </a:r>
          </a:p>
          <a:p>
            <a:pPr marL="0" indent="0" algn="ctr">
              <a:buNone/>
            </a:pPr>
            <a:r>
              <a:rPr lang="en-US" dirty="0" smtClean="0"/>
              <a:t>History</a:t>
            </a:r>
            <a:r>
              <a:rPr lang="en-US" dirty="0"/>
              <a:t>, Background, General information, </a:t>
            </a:r>
          </a:p>
          <a:p>
            <a:pPr marL="0" indent="0" algn="ctr">
              <a:buNone/>
            </a:pPr>
            <a:r>
              <a:rPr lang="en-US" dirty="0" smtClean="0"/>
              <a:t>and </a:t>
            </a:r>
            <a:r>
              <a:rPr lang="en-US" dirty="0"/>
              <a:t>Disclaimers for CCS </a:t>
            </a:r>
            <a:r>
              <a:rPr lang="en-US" dirty="0" smtClean="0"/>
              <a:t>Medical Eligibility</a:t>
            </a:r>
            <a:endParaRPr lang="en-US" dirty="0"/>
          </a:p>
          <a:p>
            <a:endParaRPr lang="en-US" dirty="0"/>
          </a:p>
        </p:txBody>
      </p:sp>
      <p:sp>
        <p:nvSpPr>
          <p:cNvPr id="6" name="Footer Placeholder 5"/>
          <p:cNvSpPr>
            <a:spLocks noGrp="1"/>
          </p:cNvSpPr>
          <p:nvPr>
            <p:ph type="ftr" sz="quarter" idx="11"/>
          </p:nvPr>
        </p:nvSpPr>
        <p:spPr/>
        <p:txBody>
          <a:bodyPr/>
          <a:lstStyle/>
          <a:p>
            <a:endParaRPr lang="en-US"/>
          </a:p>
        </p:txBody>
      </p:sp>
      <p:sp>
        <p:nvSpPr>
          <p:cNvPr id="11" name="Text Placeholder 10"/>
          <p:cNvSpPr>
            <a:spLocks noGrp="1"/>
          </p:cNvSpPr>
          <p:nvPr>
            <p:ph type="body" sz="quarter" idx="13"/>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2</a:t>
            </a:fld>
            <a:endParaRPr lang="en-US"/>
          </a:p>
        </p:txBody>
      </p:sp>
    </p:spTree>
    <p:extLst>
      <p:ext uri="{BB962C8B-B14F-4D97-AF65-F5344CB8AC3E}">
        <p14:creationId xmlns:p14="http://schemas.microsoft.com/office/powerpoint/2010/main" val="1678530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7600"/>
            <a:ext cx="3968496" cy="1116544"/>
          </a:xfrm>
        </p:spPr>
        <p:txBody>
          <a:bodyPr/>
          <a:lstStyle/>
          <a:p>
            <a:r>
              <a:rPr lang="en-US" sz="3200" dirty="0"/>
              <a:t>Learning Objectives</a:t>
            </a:r>
          </a:p>
          <a:p>
            <a:endParaRPr lang="en-US" dirty="0"/>
          </a:p>
        </p:txBody>
      </p:sp>
      <p:sp>
        <p:nvSpPr>
          <p:cNvPr id="4" name="Content Placeholder 3"/>
          <p:cNvSpPr>
            <a:spLocks noGrp="1"/>
          </p:cNvSpPr>
          <p:nvPr>
            <p:ph sz="half" idx="2"/>
          </p:nvPr>
        </p:nvSpPr>
        <p:spPr/>
        <p:txBody>
          <a:bodyPr/>
          <a:lstStyle/>
          <a:p>
            <a:pPr lvl="1"/>
            <a:r>
              <a:rPr lang="en-US" sz="2400" dirty="0"/>
              <a:t>Know CCS history and background</a:t>
            </a:r>
          </a:p>
          <a:p>
            <a:pPr lvl="1"/>
            <a:r>
              <a:rPr lang="en-US" sz="2400" dirty="0"/>
              <a:t>Understand CCS Carved-Out and related Managed Care responsibility.</a:t>
            </a:r>
          </a:p>
          <a:p>
            <a:pPr lvl="1"/>
            <a:r>
              <a:rPr lang="en-US" sz="2400" b="1" dirty="0">
                <a:solidFill>
                  <a:srgbClr val="FF0000"/>
                </a:solidFill>
              </a:rPr>
              <a:t>Know CCS medical eligibility.</a:t>
            </a:r>
          </a:p>
          <a:p>
            <a:endParaRPr lang="en-US" dirty="0"/>
          </a:p>
        </p:txBody>
      </p:sp>
      <p:sp>
        <p:nvSpPr>
          <p:cNvPr id="5" name="Text Placeholder 4"/>
          <p:cNvSpPr>
            <a:spLocks noGrp="1"/>
          </p:cNvSpPr>
          <p:nvPr>
            <p:ph type="body" sz="quarter" idx="3"/>
          </p:nvPr>
        </p:nvSpPr>
        <p:spPr>
          <a:xfrm>
            <a:off x="4759325" y="1117600"/>
            <a:ext cx="3968496" cy="1116544"/>
          </a:xfrm>
        </p:spPr>
        <p:txBody>
          <a:bodyPr/>
          <a:lstStyle/>
          <a:p>
            <a:r>
              <a:rPr lang="en-US" sz="3200" dirty="0"/>
              <a:t>Goals</a:t>
            </a:r>
          </a:p>
          <a:p>
            <a:endParaRPr lang="en-US" dirty="0"/>
          </a:p>
        </p:txBody>
      </p:sp>
      <p:sp>
        <p:nvSpPr>
          <p:cNvPr id="6" name="Content Placeholder 5"/>
          <p:cNvSpPr>
            <a:spLocks noGrp="1"/>
          </p:cNvSpPr>
          <p:nvPr>
            <p:ph sz="quarter" idx="4"/>
          </p:nvPr>
        </p:nvSpPr>
        <p:spPr/>
        <p:txBody>
          <a:bodyPr/>
          <a:lstStyle/>
          <a:p>
            <a:pPr lvl="1"/>
            <a:r>
              <a:rPr lang="en-US" sz="2400" dirty="0"/>
              <a:t>Guide appropriate CCS referral.</a:t>
            </a:r>
          </a:p>
          <a:p>
            <a:pPr lvl="1"/>
            <a:r>
              <a:rPr lang="en-US" sz="2400" b="1" dirty="0">
                <a:solidFill>
                  <a:srgbClr val="FF0000"/>
                </a:solidFill>
              </a:rPr>
              <a:t>When in doubt, err on the side of referral.</a:t>
            </a:r>
          </a:p>
          <a:p>
            <a:pPr lvl="1"/>
            <a:r>
              <a:rPr lang="en-US" sz="2400" dirty="0"/>
              <a:t>Improve care coordination for CCS clients.</a:t>
            </a:r>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3111FA1-5AF9-0647-B31D-D6250D4530A3}" type="slidenum">
              <a:rPr lang="en-US" smtClean="0"/>
              <a:t>3</a:t>
            </a:fld>
            <a:endParaRPr lang="en-US"/>
          </a:p>
        </p:txBody>
      </p:sp>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5275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History</a:t>
            </a:r>
          </a:p>
        </p:txBody>
      </p:sp>
      <p:sp>
        <p:nvSpPr>
          <p:cNvPr id="3" name="Content Placeholder 2"/>
          <p:cNvSpPr>
            <a:spLocks noGrp="1"/>
          </p:cNvSpPr>
          <p:nvPr>
            <p:ph idx="1"/>
          </p:nvPr>
        </p:nvSpPr>
        <p:spPr>
          <a:xfrm>
            <a:off x="457200" y="1600201"/>
            <a:ext cx="8229600" cy="5121274"/>
          </a:xfrm>
        </p:spPr>
        <p:txBody>
          <a:bodyPr/>
          <a:lstStyle/>
          <a:p>
            <a:pPr marL="0" indent="0">
              <a:buNone/>
            </a:pPr>
            <a:r>
              <a:rPr lang="en-US" b="1" dirty="0"/>
              <a:t>1927: the California  Crippled  Children’s Act </a:t>
            </a:r>
          </a:p>
          <a:p>
            <a:pPr marL="0" indent="0">
              <a:buNone/>
            </a:pPr>
            <a:r>
              <a:rPr lang="en-US" dirty="0"/>
              <a:t>	</a:t>
            </a:r>
            <a:r>
              <a:rPr lang="en-US" sz="2200" dirty="0"/>
              <a:t>by Gov. Clement Young, established the program to </a:t>
            </a:r>
            <a:r>
              <a:rPr lang="en-US" sz="2200" dirty="0" smtClean="0"/>
              <a:t>meet </a:t>
            </a:r>
            <a:r>
              <a:rPr lang="en-US" sz="2200" dirty="0"/>
              <a:t>the  </a:t>
            </a:r>
            <a:r>
              <a:rPr lang="en-US" sz="2200" dirty="0" smtClean="0"/>
              <a:t>	surgical </a:t>
            </a:r>
            <a:r>
              <a:rPr lang="en-US" sz="2200" dirty="0"/>
              <a:t>needs of children with physical </a:t>
            </a:r>
            <a:r>
              <a:rPr lang="en-US" sz="2200" dirty="0" smtClean="0"/>
              <a:t>disabilities</a:t>
            </a:r>
            <a:r>
              <a:rPr lang="en-US" sz="2200" dirty="0"/>
              <a:t>.</a:t>
            </a:r>
          </a:p>
          <a:p>
            <a:pPr marL="0" indent="0">
              <a:buNone/>
            </a:pPr>
            <a:r>
              <a:rPr lang="en-US" b="1" dirty="0"/>
              <a:t>1935</a:t>
            </a:r>
            <a:r>
              <a:rPr lang="en-US" dirty="0"/>
              <a:t>: </a:t>
            </a:r>
            <a:r>
              <a:rPr lang="en-US" b="1" dirty="0" smtClean="0"/>
              <a:t>Social </a:t>
            </a:r>
            <a:r>
              <a:rPr lang="en-US" b="1" dirty="0"/>
              <a:t>Security Act</a:t>
            </a:r>
          </a:p>
          <a:p>
            <a:pPr marL="0" indent="0">
              <a:buNone/>
            </a:pPr>
            <a:r>
              <a:rPr lang="en-US" altLang="en-US" b="1" dirty="0"/>
              <a:t>	</a:t>
            </a:r>
            <a:r>
              <a:rPr lang="en-US" altLang="en-US" sz="2200" dirty="0"/>
              <a:t>by President F.D. Roosevelt, </a:t>
            </a:r>
            <a:r>
              <a:rPr lang="en-US" sz="2200" dirty="0"/>
              <a:t>mandated that each </a:t>
            </a:r>
            <a:r>
              <a:rPr lang="en-US" sz="2200" dirty="0" smtClean="0"/>
              <a:t>state establish </a:t>
            </a:r>
            <a:r>
              <a:rPr lang="en-US" sz="2200" dirty="0"/>
              <a:t>&amp; </a:t>
            </a:r>
            <a:r>
              <a:rPr lang="en-US" sz="2200" dirty="0" smtClean="0"/>
              <a:t>	fiscally support </a:t>
            </a:r>
            <a:r>
              <a:rPr lang="en-US" sz="2200" dirty="0"/>
              <a:t>a program that </a:t>
            </a:r>
            <a:r>
              <a:rPr lang="en-US" sz="2200" dirty="0" smtClean="0"/>
              <a:t>provided </a:t>
            </a:r>
            <a:r>
              <a:rPr lang="en-US" sz="2200" dirty="0"/>
              <a:t>services </a:t>
            </a:r>
            <a:r>
              <a:rPr lang="en-US" sz="2200" dirty="0" smtClean="0"/>
              <a:t>for children 	with </a:t>
            </a:r>
            <a:r>
              <a:rPr lang="en-US" sz="2200" dirty="0"/>
              <a:t>special health </a:t>
            </a:r>
            <a:r>
              <a:rPr lang="en-US" sz="2200" dirty="0" smtClean="0"/>
              <a:t>care needs</a:t>
            </a:r>
            <a:r>
              <a:rPr lang="en-US" sz="2200" dirty="0"/>
              <a:t>.</a:t>
            </a:r>
          </a:p>
          <a:p>
            <a:pPr marL="0" indent="0">
              <a:buNone/>
            </a:pPr>
            <a:r>
              <a:rPr lang="en-US" b="1" dirty="0"/>
              <a:t>1978</a:t>
            </a:r>
            <a:r>
              <a:rPr lang="en-US" dirty="0"/>
              <a:t>: </a:t>
            </a:r>
            <a:r>
              <a:rPr lang="en-US" b="1" dirty="0" smtClean="0"/>
              <a:t>Robert </a:t>
            </a:r>
            <a:r>
              <a:rPr lang="en-US" b="1" dirty="0"/>
              <a:t>W. Crown Act</a:t>
            </a:r>
          </a:p>
          <a:p>
            <a:pPr marL="0" lvl="1" indent="0">
              <a:spcBef>
                <a:spcPts val="1000"/>
              </a:spcBef>
              <a:buNone/>
            </a:pPr>
            <a:r>
              <a:rPr lang="en-US" b="1" dirty="0"/>
              <a:t>	</a:t>
            </a:r>
            <a:r>
              <a:rPr lang="en-US" altLang="en-US" sz="2200" dirty="0"/>
              <a:t>Established State-run program, administered by </a:t>
            </a:r>
            <a:r>
              <a:rPr lang="en-US" altLang="en-US" sz="2200" dirty="0" smtClean="0"/>
              <a:t>Counties</a:t>
            </a:r>
            <a:r>
              <a:rPr lang="en-US" altLang="en-US" sz="2800" dirty="0"/>
              <a:t>.</a:t>
            </a:r>
          </a:p>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4</a:t>
            </a:fld>
            <a:endParaRPr lang="en-US"/>
          </a:p>
        </p:txBody>
      </p:sp>
    </p:spTree>
    <p:extLst>
      <p:ext uri="{BB962C8B-B14F-4D97-AF65-F5344CB8AC3E}">
        <p14:creationId xmlns:p14="http://schemas.microsoft.com/office/powerpoint/2010/main" val="2906557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a:t>
            </a:r>
          </a:p>
        </p:txBody>
      </p:sp>
      <p:sp>
        <p:nvSpPr>
          <p:cNvPr id="3" name="Content Placeholder 2"/>
          <p:cNvSpPr>
            <a:spLocks noGrp="1"/>
          </p:cNvSpPr>
          <p:nvPr>
            <p:ph idx="1"/>
          </p:nvPr>
        </p:nvSpPr>
        <p:spPr>
          <a:xfrm>
            <a:off x="4288249" y="2012144"/>
            <a:ext cx="3280952" cy="3779056"/>
          </a:xfrm>
        </p:spPr>
        <p:txBody>
          <a:bodyPr/>
          <a:lstStyle/>
          <a:p>
            <a:r>
              <a:rPr lang="en-US" dirty="0"/>
              <a:t>CCS arranges and pays for all or part of the medical care and therapy services for children under 21 years of age with certain healthcare needs.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5</a:t>
            </a:fld>
            <a:endParaRPr lang="en-US"/>
          </a:p>
        </p:txBody>
      </p:sp>
      <p:sp>
        <p:nvSpPr>
          <p:cNvPr id="6" name="Text Placeholder 5"/>
          <p:cNvSpPr>
            <a:spLocks noGrp="1"/>
          </p:cNvSpPr>
          <p:nvPr>
            <p:ph type="body" sz="quarter" idx="13"/>
          </p:nvPr>
        </p:nvSpPr>
        <p:spPr/>
        <p:txBody>
          <a:bodyPr/>
          <a:lstStyle/>
          <a:p>
            <a:endParaRPr lang="en-US"/>
          </a:p>
        </p:txBody>
      </p:sp>
      <p:pic>
        <p:nvPicPr>
          <p:cNvPr id="7" name="Content Placeholder 6"/>
          <p:cNvPicPr>
            <a:picLocks noChangeAspect="1"/>
          </p:cNvPicPr>
          <p:nvPr/>
        </p:nvPicPr>
        <p:blipFill>
          <a:blip r:embed="rId2"/>
          <a:stretch>
            <a:fillRect/>
          </a:stretch>
        </p:blipFill>
        <p:spPr>
          <a:xfrm>
            <a:off x="645887" y="1549763"/>
            <a:ext cx="3021875" cy="4138667"/>
          </a:xfrm>
          <a:prstGeom prst="rect">
            <a:avLst/>
          </a:prstGeom>
        </p:spPr>
      </p:pic>
    </p:spTree>
    <p:extLst>
      <p:ext uri="{BB962C8B-B14F-4D97-AF65-F5344CB8AC3E}">
        <p14:creationId xmlns:p14="http://schemas.microsoft.com/office/powerpoint/2010/main" val="3115283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Organization Structure</a:t>
            </a:r>
          </a:p>
        </p:txBody>
      </p:sp>
      <p:sp>
        <p:nvSpPr>
          <p:cNvPr id="3" name="Content Placeholder 2"/>
          <p:cNvSpPr>
            <a:spLocks noGrp="1"/>
          </p:cNvSpPr>
          <p:nvPr>
            <p:ph idx="1"/>
          </p:nvPr>
        </p:nvSpPr>
        <p:spPr/>
        <p:txBody>
          <a:bodyPr/>
          <a:lstStyle/>
          <a:p>
            <a:r>
              <a:rPr lang="en-US" sz="2800" b="1" dirty="0"/>
              <a:t>State </a:t>
            </a:r>
            <a:r>
              <a:rPr lang="en-US" sz="2800" b="1" dirty="0" smtClean="0"/>
              <a:t>level</a:t>
            </a:r>
            <a:r>
              <a:rPr lang="en-US" sz="2800" dirty="0" smtClean="0"/>
              <a:t> </a:t>
            </a:r>
            <a:endParaRPr lang="en-US" sz="2800" dirty="0"/>
          </a:p>
          <a:p>
            <a:pPr lvl="1"/>
            <a:r>
              <a:rPr lang="en-US" dirty="0"/>
              <a:t>Department of Health Care Services</a:t>
            </a:r>
          </a:p>
          <a:p>
            <a:pPr lvl="2"/>
            <a:r>
              <a:rPr lang="en-US" dirty="0"/>
              <a:t>System of Care Division.</a:t>
            </a:r>
          </a:p>
          <a:p>
            <a:endParaRPr lang="en-US" dirty="0"/>
          </a:p>
          <a:p>
            <a:r>
              <a:rPr lang="en-US" sz="2800" b="1" dirty="0"/>
              <a:t>County </a:t>
            </a:r>
            <a:r>
              <a:rPr lang="en-US" sz="2800" b="1" dirty="0" smtClean="0"/>
              <a:t>level</a:t>
            </a:r>
            <a:r>
              <a:rPr lang="en-US" sz="2800" dirty="0" smtClean="0"/>
              <a:t> </a:t>
            </a:r>
            <a:endParaRPr lang="en-US" sz="2800" dirty="0"/>
          </a:p>
          <a:p>
            <a:pPr lvl="1"/>
            <a:r>
              <a:rPr lang="en-US" dirty="0"/>
              <a:t>Department of Public Health, </a:t>
            </a:r>
          </a:p>
          <a:p>
            <a:pPr lvl="2"/>
            <a:r>
              <a:rPr lang="en-US" dirty="0"/>
              <a:t>Children’s Medical Services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6</a:t>
            </a:fld>
            <a:endParaRPr lang="en-US"/>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42369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4 CCS Eligibilities</a:t>
            </a:r>
          </a:p>
        </p:txBody>
      </p:sp>
      <p:sp>
        <p:nvSpPr>
          <p:cNvPr id="3" name="Content Placeholder 2"/>
          <p:cNvSpPr>
            <a:spLocks noGrp="1"/>
          </p:cNvSpPr>
          <p:nvPr>
            <p:ph idx="1"/>
          </p:nvPr>
        </p:nvSpPr>
        <p:spPr/>
        <p:txBody>
          <a:bodyPr/>
          <a:lstStyle/>
          <a:p>
            <a:r>
              <a:rPr lang="en-US" b="1" dirty="0"/>
              <a:t>Age</a:t>
            </a:r>
            <a:r>
              <a:rPr lang="en-US" dirty="0"/>
              <a:t>:  0 - 21 years of age </a:t>
            </a:r>
          </a:p>
          <a:p>
            <a:r>
              <a:rPr lang="en-US" b="1" dirty="0"/>
              <a:t>Residential</a:t>
            </a:r>
            <a:r>
              <a:rPr lang="en-US" dirty="0"/>
              <a:t>: </a:t>
            </a:r>
            <a:r>
              <a:rPr lang="en-US" dirty="0" smtClean="0"/>
              <a:t>Los </a:t>
            </a:r>
            <a:r>
              <a:rPr lang="en-US" dirty="0"/>
              <a:t>Angeles County</a:t>
            </a:r>
          </a:p>
          <a:p>
            <a:r>
              <a:rPr lang="en-US" b="1" dirty="0"/>
              <a:t>Financial</a:t>
            </a:r>
            <a:r>
              <a:rPr lang="en-US" dirty="0"/>
              <a:t>:</a:t>
            </a:r>
          </a:p>
          <a:p>
            <a:pPr marL="0" indent="0">
              <a:buNone/>
            </a:pPr>
            <a:r>
              <a:rPr lang="en-US" dirty="0"/>
              <a:t>	-income &lt;$40,000, or </a:t>
            </a:r>
          </a:p>
          <a:p>
            <a:pPr marL="0" indent="0">
              <a:buNone/>
            </a:pPr>
            <a:r>
              <a:rPr lang="en-US" dirty="0"/>
              <a:t>	-</a:t>
            </a:r>
            <a:r>
              <a:rPr lang="en-US" dirty="0" smtClean="0"/>
              <a:t>expected to spend </a:t>
            </a:r>
            <a:r>
              <a:rPr lang="en-US" dirty="0"/>
              <a:t>20% or more of the family’s AGI on </a:t>
            </a:r>
            <a:r>
              <a:rPr lang="en-US" dirty="0" smtClean="0"/>
              <a:t>the 	 		CCS medical condition</a:t>
            </a:r>
            <a:r>
              <a:rPr lang="en-US" dirty="0"/>
              <a:t>, or </a:t>
            </a:r>
          </a:p>
          <a:p>
            <a:pPr marL="0" indent="0">
              <a:buNone/>
            </a:pPr>
            <a:r>
              <a:rPr lang="en-US" dirty="0"/>
              <a:t>	-have full scope </a:t>
            </a:r>
            <a:r>
              <a:rPr lang="en-US" dirty="0" err="1"/>
              <a:t>Medi</a:t>
            </a:r>
            <a:r>
              <a:rPr lang="en-US" dirty="0"/>
              <a:t>-Cal coverage, or</a:t>
            </a:r>
          </a:p>
          <a:p>
            <a:pPr marL="0" indent="0">
              <a:buNone/>
            </a:pPr>
            <a:r>
              <a:rPr lang="en-US" dirty="0"/>
              <a:t>	-adopted with a CCS eligible medical condition</a:t>
            </a:r>
          </a:p>
          <a:p>
            <a:r>
              <a:rPr lang="en-US" b="1" dirty="0"/>
              <a:t>Medical</a:t>
            </a:r>
            <a:endParaRPr lang="en-US" dirty="0"/>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7</a:t>
            </a:fld>
            <a:endParaRPr lang="en-US"/>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15674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Case Management</a:t>
            </a:r>
          </a:p>
        </p:txBody>
      </p:sp>
      <p:sp>
        <p:nvSpPr>
          <p:cNvPr id="3" name="Text Placeholder 2"/>
          <p:cNvSpPr>
            <a:spLocks noGrp="1"/>
          </p:cNvSpPr>
          <p:nvPr>
            <p:ph type="body" idx="1"/>
          </p:nvPr>
        </p:nvSpPr>
        <p:spPr/>
        <p:txBody>
          <a:bodyPr/>
          <a:lstStyle/>
          <a:p>
            <a:r>
              <a:rPr lang="en-US" dirty="0" smtClean="0"/>
              <a:t>Teams:</a:t>
            </a:r>
            <a:endParaRPr lang="en-US" dirty="0"/>
          </a:p>
        </p:txBody>
      </p:sp>
      <p:sp>
        <p:nvSpPr>
          <p:cNvPr id="4" name="Content Placeholder 3"/>
          <p:cNvSpPr>
            <a:spLocks noGrp="1"/>
          </p:cNvSpPr>
          <p:nvPr>
            <p:ph sz="half" idx="2"/>
          </p:nvPr>
        </p:nvSpPr>
        <p:spPr/>
        <p:txBody>
          <a:bodyPr/>
          <a:lstStyle/>
          <a:p>
            <a:r>
              <a:rPr lang="en-US" dirty="0"/>
              <a:t>Nursing </a:t>
            </a:r>
            <a:r>
              <a:rPr lang="en-US" dirty="0" smtClean="0"/>
              <a:t>(</a:t>
            </a:r>
            <a:r>
              <a:rPr lang="en-US" dirty="0"/>
              <a:t>primary)</a:t>
            </a:r>
          </a:p>
          <a:p>
            <a:r>
              <a:rPr lang="en-US" dirty="0"/>
              <a:t>Medical </a:t>
            </a:r>
            <a:r>
              <a:rPr lang="en-US" dirty="0" smtClean="0"/>
              <a:t>(</a:t>
            </a:r>
            <a:r>
              <a:rPr lang="en-US" dirty="0"/>
              <a:t>consultative)</a:t>
            </a:r>
          </a:p>
          <a:p>
            <a:endParaRPr lang="en-US" dirty="0"/>
          </a:p>
        </p:txBody>
      </p:sp>
      <p:sp>
        <p:nvSpPr>
          <p:cNvPr id="5" name="Text Placeholder 4"/>
          <p:cNvSpPr>
            <a:spLocks noGrp="1"/>
          </p:cNvSpPr>
          <p:nvPr>
            <p:ph type="body" sz="quarter" idx="3"/>
          </p:nvPr>
        </p:nvSpPr>
        <p:spPr>
          <a:xfrm>
            <a:off x="4718304" y="1914263"/>
            <a:ext cx="3968496" cy="787150"/>
          </a:xfrm>
        </p:spPr>
        <p:txBody>
          <a:bodyPr/>
          <a:lstStyle/>
          <a:p>
            <a:r>
              <a:rPr lang="en-US" dirty="0"/>
              <a:t>Case management activities:</a:t>
            </a:r>
          </a:p>
          <a:p>
            <a:endParaRPr lang="en-US" dirty="0"/>
          </a:p>
        </p:txBody>
      </p:sp>
      <p:sp>
        <p:nvSpPr>
          <p:cNvPr id="6" name="Content Placeholder 5"/>
          <p:cNvSpPr>
            <a:spLocks noGrp="1"/>
          </p:cNvSpPr>
          <p:nvPr>
            <p:ph sz="quarter" idx="4"/>
          </p:nvPr>
        </p:nvSpPr>
        <p:spPr/>
        <p:txBody>
          <a:bodyPr/>
          <a:lstStyle/>
          <a:p>
            <a:pPr lvl="1"/>
            <a:r>
              <a:rPr lang="en-US" sz="1800" dirty="0"/>
              <a:t>Eligibility determination </a:t>
            </a:r>
          </a:p>
          <a:p>
            <a:pPr lvl="1"/>
            <a:r>
              <a:rPr lang="en-US" sz="1800" dirty="0"/>
              <a:t>SAR review/authorization:</a:t>
            </a:r>
          </a:p>
          <a:p>
            <a:pPr lvl="1"/>
            <a:r>
              <a:rPr lang="en-US" sz="1800" dirty="0"/>
              <a:t>Care plan development</a:t>
            </a:r>
          </a:p>
          <a:p>
            <a:pPr lvl="1"/>
            <a:r>
              <a:rPr lang="en-US" sz="1800" dirty="0"/>
              <a:t>Whole child approach for “complex” cases.</a:t>
            </a:r>
          </a:p>
          <a:p>
            <a:pPr lvl="1"/>
            <a:r>
              <a:rPr lang="en-US" sz="1800" dirty="0"/>
              <a:t>Coordination of authorized services</a:t>
            </a:r>
          </a:p>
          <a:p>
            <a:pPr lvl="1"/>
            <a:r>
              <a:rPr lang="en-US" sz="1800" dirty="0"/>
              <a:t>Identification of resources</a:t>
            </a:r>
          </a:p>
          <a:p>
            <a:pPr lvl="1"/>
            <a:r>
              <a:rPr lang="en-US" sz="1800" dirty="0"/>
              <a:t>Ongoing case review/consultation</a:t>
            </a:r>
          </a:p>
          <a:p>
            <a:pPr lvl="1"/>
            <a:r>
              <a:rPr lang="en-US" sz="1800" dirty="0"/>
              <a:t>Transition</a:t>
            </a:r>
          </a:p>
          <a:p>
            <a:endParaRPr lang="en-US" dirty="0"/>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C3111FA1-5AF9-0647-B31D-D6250D4530A3}" type="slidenum">
              <a:rPr lang="en-US" smtClean="0"/>
              <a:t>8</a:t>
            </a:fld>
            <a:endParaRPr lang="en-US"/>
          </a:p>
        </p:txBody>
      </p:sp>
      <p:sp>
        <p:nvSpPr>
          <p:cNvPr id="9" name="Text Placeholder 8"/>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16501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CCS Outreach Presentation: CCS Background CCS Medical Eligibility  Last update: 08.2016&amp;quot;&quot;/&gt;&lt;property id=&quot;20307&quot; value=&quot;283&quot;/&gt;&lt;/object&gt;&lt;object type=&quot;3&quot; unique_id=&quot;10004&quot;&gt;&lt;property id=&quot;20148&quot; value=&quot;5&quot;/&gt;&lt;property id=&quot;20300&quot; value=&quot;Slide 2 - &amp;quot;Presenters&amp;quot;&quot;/&gt;&lt;property id=&quot;20307&quot; value=&quot;281&quot;/&gt;&lt;/object&gt;&lt;object type=&quot;3&quot; unique_id=&quot;10008&quot;&gt;&lt;property id=&quot;20148&quot; value=&quot;5&quot;/&gt;&lt;property id=&quot;20300&quot; value=&quot;Slide 23 - &amp;quot; End of CCS Background &amp;amp; CCS Medical Eligibility  Module   Thank You &amp;quot;&quot;/&gt;&lt;property id=&quot;20307&quot; value=&quot;284&quot;/&gt;&lt;/object&gt;&lt;object type=&quot;3&quot; unique_id=&quot;11078&quot;&gt;&lt;property id=&quot;20148&quot; value=&quot;5&quot;/&gt;&lt;property id=&quot;20300&quot; value=&quot;Slide 3 - &amp;quot;Section I:&amp;quot;&quot;/&gt;&lt;property id=&quot;20307&quot; value=&quot;287&quot;/&gt;&lt;/object&gt;&lt;object type=&quot;3&quot; unique_id=&quot;11079&quot;&gt;&lt;property id=&quot;20148&quot; value=&quot;5&quot;/&gt;&lt;property id=&quot;20300&quot; value=&quot;Slide 4&quot;/&gt;&lt;property id=&quot;20307&quot; value=&quot;292&quot;/&gt;&lt;/object&gt;&lt;object type=&quot;3&quot; unique_id=&quot;11080&quot;&gt;&lt;property id=&quot;20148&quot; value=&quot;5&quot;/&gt;&lt;property id=&quot;20300&quot; value=&quot;Slide 5 - &amp;quot;History&amp;quot;&quot;/&gt;&lt;property id=&quot;20307&quot; value=&quot;291&quot;/&gt;&lt;/object&gt;&lt;object type=&quot;3&quot; unique_id=&quot;11081&quot;&gt;&lt;property id=&quot;20148&quot; value=&quot;5&quot;/&gt;&lt;property id=&quot;20300&quot; value=&quot;Slide 6 - &amp;quot;Overview&amp;quot;&quot;/&gt;&lt;property id=&quot;20307&quot; value=&quot;290&quot;/&gt;&lt;/object&gt;&lt;object type=&quot;3&quot; unique_id=&quot;11082&quot;&gt;&lt;property id=&quot;20148&quot; value=&quot;5&quot;/&gt;&lt;property id=&quot;20300&quot; value=&quot;Slide 7 - &amp;quot;Organization Structure&amp;quot;&quot;/&gt;&lt;property id=&quot;20307&quot; value=&quot;294&quot;/&gt;&lt;/object&gt;&lt;object type=&quot;3&quot; unique_id=&quot;11083&quot;&gt;&lt;property id=&quot;20148&quot; value=&quot;5&quot;/&gt;&lt;property id=&quot;20300&quot; value=&quot;Slide 8 - &amp;quot;4 CCS Eligibilities&amp;quot;&quot;/&gt;&lt;property id=&quot;20307&quot; value=&quot;295&quot;/&gt;&lt;/object&gt;&lt;object type=&quot;3&quot; unique_id=&quot;11085&quot;&gt;&lt;property id=&quot;20148&quot; value=&quot;5&quot;/&gt;&lt;property id=&quot;20300&quot; value=&quot;Slide 10 - &amp;quot;Standards&amp;quot;&quot;/&gt;&lt;property id=&quot;20307&quot; value=&quot;297&quot;/&gt;&lt;/object&gt;&lt;object type=&quot;3&quot; unique_id=&quot;11086&quot;&gt;&lt;property id=&quot;20148&quot; value=&quot;5&quot;/&gt;&lt;property id=&quot;20300&quot; value=&quot;Slide 11 - &amp;quot;Why CCS Standards Adapted from Family Voice of CA slides presented by Laurie Soman&amp;quot;&quot;/&gt;&lt;property id=&quot;20307&quot; value=&quot;296&quot;/&gt;&lt;/object&gt;&lt;object type=&quot;3&quot; unique_id=&quot;11087&quot;&gt;&lt;property id=&quot;20148&quot; value=&quot;5&quot;/&gt;&lt;property id=&quot;20300&quot; value=&quot;Slide 12 - &amp;quot;Medi-Cal Managed Care and CCS Carve-Out&amp;quot;&quot;/&gt;&lt;property id=&quot;20307&quot; value=&quot;298&quot;/&gt;&lt;/object&gt;&lt;object type=&quot;3&quot; unique_id=&quot;11088&quot;&gt;&lt;property id=&quot;20148&quot; value=&quot;5&quot;/&gt;&lt;property id=&quot;20300&quot; value=&quot;Slide 13 - &amp;quot; CCS Carve-Out (MMCD Letter No 96-10) &amp;quot;&quot;/&gt;&lt;property id=&quot;20307&quot; value=&quot;299&quot;/&gt;&lt;/object&gt;&lt;object type=&quot;3&quot; unique_id=&quot;11089&quot;&gt;&lt;property id=&quot;20148&quot; value=&quot;5&quot;/&gt;&lt;property id=&quot;20300&quot; value=&quot;Slide 14 - &amp;quot;CCS Carve-Out: Responsibilities&amp;quot;&quot;/&gt;&lt;property id=&quot;20307&quot; value=&quot;301&quot;/&gt;&lt;/object&gt;&lt;object type=&quot;3&quot; unique_id=&quot;11090&quot;&gt;&lt;property id=&quot;20148&quot; value=&quot;5&quot;/&gt;&lt;property id=&quot;20300&quot; value=&quot;Slide 15 - &amp;quot;CCS Medically Eligible Conditions&amp;quot;&quot;/&gt;&lt;property id=&quot;20307&quot; value=&quot;288&quot;/&gt;&lt;/object&gt;&lt;object type=&quot;3&quot; unique_id=&quot;11091&quot;&gt;&lt;property id=&quot;20148&quot; value=&quot;5&quot;/&gt;&lt;property id=&quot;20300&quot; value=&quot;Slide 16 - &amp;quot;Disclaimers (1)&amp;quot;&quot;/&gt;&lt;property id=&quot;20307&quot; value=&quot;300&quot;/&gt;&lt;/object&gt;&lt;object type=&quot;3&quot; unique_id=&quot;11092&quot;&gt;&lt;property id=&quot;20148&quot; value=&quot;5&quot;/&gt;&lt;property id=&quot;20300&quot; value=&quot;Slide 17 - &amp;quot;Disclaimers (2)&amp;quot;&quot;/&gt;&lt;property id=&quot;20307&quot; value=&quot;304&quot;/&gt;&lt;/object&gt;&lt;object type=&quot;3&quot; unique_id=&quot;11093&quot;&gt;&lt;property id=&quot;20148&quot; value=&quot;5&quot;/&gt;&lt;property id=&quot;20300&quot; value=&quot;Slide 18 - &amp;quot;Disclaimers (3)&amp;quot;&quot;/&gt;&lt;property id=&quot;20307&quot; value=&quot;307&quot;/&gt;&lt;/object&gt;&lt;object type=&quot;3&quot; unique_id=&quot;11094&quot;&gt;&lt;property id=&quot;20148&quot; value=&quot;5&quot;/&gt;&lt;property id=&quot;20300&quot; value=&quot;Slide 19 - &amp;quot;CCS Medically Eligible Conditions&amp;quot;&quot;/&gt;&lt;property id=&quot;20307&quot; value=&quot;308&quot;/&gt;&lt;/object&gt;&lt;object type=&quot;3&quot; unique_id=&quot;11095&quot;&gt;&lt;property id=&quot;20148&quot; value=&quot;5&quot;/&gt;&lt;property id=&quot;20300&quot; value=&quot;Slide 20 - &amp;quot;Medical Eligibility Determination&amp;quot;&quot;/&gt;&lt;property id=&quot;20307&quot; value=&quot;309&quot;/&gt;&lt;/object&gt;&lt;object type=&quot;3&quot; unique_id=&quot;11096&quot;&gt;&lt;property id=&quot;20148&quot; value=&quot;5&quot;/&gt;&lt;property id=&quot;20300&quot; value=&quot;Slide 21 - &amp;quot;Definitions&amp;quot;&quot;/&gt;&lt;property id=&quot;20307&quot; value=&quot;310&quot;/&gt;&lt;/object&gt;&lt;object type=&quot;3&quot; unique_id=&quot;11097&quot;&gt;&lt;property id=&quot;20148&quot; value=&quot;5&quot;/&gt;&lt;property id=&quot;20300&quot; value=&quot;Slide 22 - &amp;quot;Definitions&amp;quot;&quot;/&gt;&lt;property id=&quot;20307&quot; value=&quot;311&quot;/&gt;&lt;/object&gt;&lt;object type=&quot;3&quot; unique_id=&quot;14581&quot;&gt;&lt;property id=&quot;20148&quot; value=&quot;5&quot;/&gt;&lt;property id=&quot;20300&quot; value=&quot;Slide 9 - &amp;quot;Professional Case Management&amp;quot;&quot;/&gt;&lt;property id=&quot;20307&quot; value=&quot;390&quot;/&gt;&lt;/object&gt;&lt;/object&gt;&lt;object type=&quot;8&quot; unique_id=&quot;1002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DPH-Presentation-Faces-SealAndLogo</Template>
  <TotalTime>1681</TotalTime>
  <Words>1013</Words>
  <Application>Microsoft Office PowerPoint</Application>
  <PresentationFormat>On-screen Show (4:3)</PresentationFormat>
  <Paragraphs>174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ＭＳ Ｐゴシック</vt:lpstr>
      <vt:lpstr>Arial</vt:lpstr>
      <vt:lpstr>Calibri</vt:lpstr>
      <vt:lpstr>Office Theme</vt:lpstr>
      <vt:lpstr>CCS Outreach Presentation: CCS Background CCS Medical Eligibility  Last update: 08.2016</vt:lpstr>
      <vt:lpstr>Presenters</vt:lpstr>
      <vt:lpstr>Section I:</vt:lpstr>
      <vt:lpstr>PowerPoint Presentation</vt:lpstr>
      <vt:lpstr>History</vt:lpstr>
      <vt:lpstr>Overview</vt:lpstr>
      <vt:lpstr>Organization Structure</vt:lpstr>
      <vt:lpstr>4 CCS Eligibilities</vt:lpstr>
      <vt:lpstr>Professional Case Management</vt:lpstr>
      <vt:lpstr>Standards</vt:lpstr>
      <vt:lpstr>Why CCS Standards Adapted from Family Voice of CA slides presented by Laurie Soman</vt:lpstr>
      <vt:lpstr>Medi-Cal Managed Care and CCS Carve-Out</vt:lpstr>
      <vt:lpstr> CCS Carve-Out (MMCD Letter No 96-10) </vt:lpstr>
      <vt:lpstr>CCS Carve-Out: Responsibilities</vt:lpstr>
      <vt:lpstr>CCS Medically Eligible Conditions</vt:lpstr>
      <vt:lpstr>Disclaimers (1)</vt:lpstr>
      <vt:lpstr>Disclaimers (2)</vt:lpstr>
      <vt:lpstr>Disclaimers (3)</vt:lpstr>
      <vt:lpstr>CCS Medically Eligible Conditions</vt:lpstr>
      <vt:lpstr>Medical Eligibility Determination</vt:lpstr>
      <vt:lpstr>Definitions</vt:lpstr>
      <vt:lpstr>Definitions</vt:lpstr>
      <vt:lpstr> End of CCS Background &amp; CCS Medical Eligibility  Module   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Jennifer Macias</cp:lastModifiedBy>
  <cp:revision>61</cp:revision>
  <cp:lastPrinted>2016-08-17T00:01:03Z</cp:lastPrinted>
  <dcterms:created xsi:type="dcterms:W3CDTF">2016-06-10T22:30:34Z</dcterms:created>
  <dcterms:modified xsi:type="dcterms:W3CDTF">2016-12-05T23:14:06Z</dcterms:modified>
</cp:coreProperties>
</file>