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283" r:id="rId2"/>
    <p:sldId id="353" r:id="rId3"/>
    <p:sldId id="350" r:id="rId4"/>
    <p:sldId id="351" r:id="rId5"/>
    <p:sldId id="352" r:id="rId6"/>
    <p:sldId id="354" r:id="rId7"/>
    <p:sldId id="355" r:id="rId8"/>
    <p:sldId id="356" r:id="rId9"/>
    <p:sldId id="357" r:id="rId10"/>
    <p:sldId id="358" r:id="rId11"/>
    <p:sldId id="359" r:id="rId12"/>
    <p:sldId id="360" r:id="rId13"/>
    <p:sldId id="367" r:id="rId14"/>
    <p:sldId id="361" r:id="rId15"/>
    <p:sldId id="366" r:id="rId16"/>
    <p:sldId id="362" r:id="rId17"/>
    <p:sldId id="363" r:id="rId18"/>
    <p:sldId id="364" r:id="rId19"/>
    <p:sldId id="365" r:id="rId20"/>
    <p:sldId id="369" r:id="rId21"/>
    <p:sldId id="368" r:id="rId22"/>
    <p:sldId id="370" r:id="rId23"/>
    <p:sldId id="371" r:id="rId24"/>
    <p:sldId id="372" r:id="rId25"/>
    <p:sldId id="373" r:id="rId26"/>
    <p:sldId id="374" r:id="rId27"/>
    <p:sldId id="375" r:id="rId28"/>
    <p:sldId id="376" r:id="rId29"/>
    <p:sldId id="388" r:id="rId30"/>
    <p:sldId id="377" r:id="rId31"/>
    <p:sldId id="389" r:id="rId32"/>
    <p:sldId id="378" r:id="rId33"/>
    <p:sldId id="379" r:id="rId34"/>
    <p:sldId id="380" r:id="rId35"/>
    <p:sldId id="381" r:id="rId36"/>
    <p:sldId id="382" r:id="rId37"/>
    <p:sldId id="383" r:id="rId38"/>
    <p:sldId id="284" r:id="rId39"/>
  </p:sldIdLst>
  <p:sldSz cx="9144000" cy="6858000" type="screen4x3"/>
  <p:notesSz cx="7010400" cy="9296400"/>
  <p:custDataLst>
    <p:tags r:id="rId4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67">
          <p15:clr>
            <a:srgbClr val="A4A3A4"/>
          </p15:clr>
        </p15:guide>
        <p15:guide id="2" pos="129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5B"/>
    <a:srgbClr val="EEECE1"/>
    <a:srgbClr val="418FDE"/>
    <a:srgbClr val="F2C104"/>
    <a:srgbClr val="FFCB02"/>
    <a:srgbClr val="D29C0F"/>
    <a:srgbClr val="EEB111"/>
    <a:srgbClr val="CF7C00"/>
    <a:srgbClr val="D5C89F"/>
    <a:srgbClr val="418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80" autoAdjust="0"/>
    <p:restoredTop sz="94586" autoAdjust="0"/>
  </p:normalViewPr>
  <p:slideViewPr>
    <p:cSldViewPr snapToGrid="0" snapToObjects="1" showGuides="1">
      <p:cViewPr varScale="1">
        <p:scale>
          <a:sx n="81" d="100"/>
          <a:sy n="81" d="100"/>
        </p:scale>
        <p:origin x="907" y="62"/>
      </p:cViewPr>
      <p:guideLst>
        <p:guide orient="horz" pos="2567"/>
        <p:guide pos="129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1B6E036-E03C-5842-901C-1E87ADD77BC2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F5934A8-B8B6-9947-A2AF-466E343BB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4586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A3EB5FC-1857-1849-8047-3303091A6914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DAE0CD-D28B-7943-AABC-BE60ED5BE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36329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em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9153144" cy="6870828"/>
          </a:xfrm>
          <a:prstGeom prst="rect">
            <a:avLst/>
          </a:prstGeom>
          <a:gradFill flip="none" rotWithShape="1">
            <a:gsLst>
              <a:gs pos="9000">
                <a:srgbClr val="00205B"/>
              </a:gs>
              <a:gs pos="100000">
                <a:srgbClr val="418FDE"/>
              </a:gs>
            </a:gsLst>
            <a:lin ang="1548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F8FB4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>
            <a:alphaModFix amt="5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13000"/>
                    </a14:imgEffect>
                    <a14:imgEffect>
                      <a14:brightnessContrast bright="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9986"/>
          <a:stretch/>
        </p:blipFill>
        <p:spPr>
          <a:xfrm>
            <a:off x="5578081" y="2527300"/>
            <a:ext cx="3566254" cy="43306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5852" y="3202108"/>
            <a:ext cx="5513020" cy="638175"/>
          </a:xfrm>
        </p:spPr>
        <p:txBody>
          <a:bodyPr anchor="t" anchorCtr="0">
            <a:noAutofit/>
          </a:bodyPr>
          <a:lstStyle>
            <a:lvl1pPr algn="l">
              <a:lnSpc>
                <a:spcPts val="3100"/>
              </a:lnSpc>
              <a:defRPr sz="3200" spc="1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4719" y="4084758"/>
            <a:ext cx="4593281" cy="520700"/>
          </a:xfrm>
        </p:spPr>
        <p:txBody>
          <a:bodyPr>
            <a:noAutofit/>
          </a:bodyPr>
          <a:lstStyle>
            <a:lvl1pPr marL="0" indent="0" algn="l">
              <a:lnSpc>
                <a:spcPts val="2300"/>
              </a:lnSpc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5852" y="5870695"/>
            <a:ext cx="2133600" cy="365125"/>
          </a:xfrm>
        </p:spPr>
        <p:txBody>
          <a:bodyPr/>
          <a:lstStyle>
            <a:lvl1pPr>
              <a:defRPr sz="1000">
                <a:solidFill>
                  <a:srgbClr val="FFFFFF"/>
                </a:solidFill>
              </a:defRPr>
            </a:lvl1pPr>
          </a:lstStyle>
          <a:p>
            <a:fld id="{AC3ED585-F3FD-3549-A994-39826905F8BC}" type="datetime1">
              <a:rPr lang="en-US" smtClean="0"/>
              <a:t>8/29/2016</a:t>
            </a:fld>
            <a:endParaRPr lang="en-US" dirty="0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12700" y="6787273"/>
            <a:ext cx="9153144" cy="83427"/>
            <a:chOff x="4859" y="6756285"/>
            <a:chExt cx="6847555" cy="101715"/>
          </a:xfrm>
        </p:grpSpPr>
        <p:sp>
          <p:nvSpPr>
            <p:cNvPr id="11" name="Rectangle 10"/>
            <p:cNvSpPr/>
            <p:nvPr userDrawn="1"/>
          </p:nvSpPr>
          <p:spPr>
            <a:xfrm>
              <a:off x="4859" y="6756285"/>
              <a:ext cx="2296444" cy="101715"/>
            </a:xfrm>
            <a:prstGeom prst="rect">
              <a:avLst/>
            </a:prstGeom>
            <a:solidFill>
              <a:srgbClr val="C5B78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5F8FB4"/>
                </a:solidFill>
              </a:endParaRPr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2259526" y="6756285"/>
              <a:ext cx="2296444" cy="101715"/>
            </a:xfrm>
            <a:prstGeom prst="rect">
              <a:avLst/>
            </a:prstGeom>
            <a:solidFill>
              <a:srgbClr val="CF7F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5F8FB4"/>
                </a:solidFill>
              </a:endParaRPr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4555970" y="6756285"/>
              <a:ext cx="2296444" cy="101715"/>
            </a:xfrm>
            <a:prstGeom prst="rect">
              <a:avLst/>
            </a:prstGeom>
            <a:solidFill>
              <a:srgbClr val="789D4A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5F8FB4"/>
                </a:solidFill>
              </a:endParaRPr>
            </a:p>
          </p:txBody>
        </p:sp>
      </p:grp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5100" y="419100"/>
            <a:ext cx="2247900" cy="654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92935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seal &amp; partner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9153144" cy="6870828"/>
          </a:xfrm>
          <a:prstGeom prst="rect">
            <a:avLst/>
          </a:prstGeom>
          <a:gradFill flip="none" rotWithShape="1">
            <a:gsLst>
              <a:gs pos="9000">
                <a:srgbClr val="00205B"/>
              </a:gs>
              <a:gs pos="100000">
                <a:srgbClr val="418FDE"/>
              </a:gs>
            </a:gsLst>
            <a:lin ang="1548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F8FB4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>
            <a:alphaModFix amt="5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13000"/>
                    </a14:imgEffect>
                    <a14:imgEffect>
                      <a14:brightnessContrast bright="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16026"/>
          <a:stretch/>
        </p:blipFill>
        <p:spPr>
          <a:xfrm>
            <a:off x="5838872" y="2456574"/>
            <a:ext cx="3326972" cy="43306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5851" y="2846515"/>
            <a:ext cx="5990281" cy="638175"/>
          </a:xfrm>
        </p:spPr>
        <p:txBody>
          <a:bodyPr anchor="t" anchorCtr="0">
            <a:noAutofit/>
          </a:bodyPr>
          <a:lstStyle>
            <a:lvl1pPr algn="l">
              <a:lnSpc>
                <a:spcPts val="3100"/>
              </a:lnSpc>
              <a:defRPr sz="3200" spc="1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4719" y="3729165"/>
            <a:ext cx="4593281" cy="520700"/>
          </a:xfrm>
        </p:spPr>
        <p:txBody>
          <a:bodyPr>
            <a:noAutofit/>
          </a:bodyPr>
          <a:lstStyle>
            <a:lvl1pPr marL="0" indent="0" algn="l">
              <a:lnSpc>
                <a:spcPts val="2300"/>
              </a:lnSpc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12700" y="6787273"/>
            <a:ext cx="9153144" cy="83427"/>
            <a:chOff x="4859" y="6756285"/>
            <a:chExt cx="6847555" cy="101715"/>
          </a:xfrm>
        </p:grpSpPr>
        <p:sp>
          <p:nvSpPr>
            <p:cNvPr id="11" name="Rectangle 10"/>
            <p:cNvSpPr/>
            <p:nvPr userDrawn="1"/>
          </p:nvSpPr>
          <p:spPr>
            <a:xfrm>
              <a:off x="4859" y="6756285"/>
              <a:ext cx="2296444" cy="101715"/>
            </a:xfrm>
            <a:prstGeom prst="rect">
              <a:avLst/>
            </a:prstGeom>
            <a:solidFill>
              <a:srgbClr val="C5B78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5F8FB4"/>
                </a:solidFill>
              </a:endParaRPr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2259526" y="6756285"/>
              <a:ext cx="2296444" cy="101715"/>
            </a:xfrm>
            <a:prstGeom prst="rect">
              <a:avLst/>
            </a:prstGeom>
            <a:solidFill>
              <a:srgbClr val="CF7F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5F8FB4"/>
                </a:solidFill>
              </a:endParaRPr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4555970" y="6756285"/>
              <a:ext cx="2296444" cy="101715"/>
            </a:xfrm>
            <a:prstGeom prst="rect">
              <a:avLst/>
            </a:prstGeom>
            <a:solidFill>
              <a:srgbClr val="789D4A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5F8FB4"/>
                </a:solidFill>
              </a:endParaRPr>
            </a:p>
          </p:txBody>
        </p:sp>
      </p:grpSp>
      <p:cxnSp>
        <p:nvCxnSpPr>
          <p:cNvPr id="15" name="Straight Connector 14"/>
          <p:cNvCxnSpPr/>
          <p:nvPr userDrawn="1"/>
        </p:nvCxnSpPr>
        <p:spPr>
          <a:xfrm>
            <a:off x="2819400" y="5145764"/>
            <a:ext cx="0" cy="1143000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3157537" y="5342467"/>
            <a:ext cx="2040995" cy="804333"/>
          </a:xfrm>
        </p:spPr>
        <p:txBody>
          <a:bodyPr/>
          <a:lstStyle>
            <a:lvl1pPr marL="0" indent="0"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1" y="5448301"/>
            <a:ext cx="2057400" cy="598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8101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1909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114C2-7739-024A-AAE4-333F8728754D}" type="datetime1">
              <a:rPr lang="en-US" smtClean="0"/>
              <a:t>8/29/2016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1FA1-5AF9-0647-B31D-D6250D4530A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5791200"/>
            <a:ext cx="7454900" cy="565150"/>
          </a:xfrm>
        </p:spPr>
        <p:txBody>
          <a:bodyPr/>
          <a:lstStyle>
            <a:lvl1pPr marL="91440" indent="-91440">
              <a:lnSpc>
                <a:spcPts val="900"/>
              </a:lnSpc>
              <a:spcBef>
                <a:spcPts val="0"/>
              </a:spcBef>
              <a:spcAft>
                <a:spcPts val="100"/>
              </a:spcAft>
              <a:buClr>
                <a:schemeClr val="tx1"/>
              </a:buClr>
              <a:buFont typeface="+mj-lt"/>
              <a:buAutoNum type="arabicPeriod"/>
              <a:defRPr sz="900" baseline="0"/>
            </a:lvl1pPr>
          </a:lstStyle>
          <a:p>
            <a:pPr lvl="0"/>
            <a:r>
              <a:rPr lang="en-US" dirty="0" smtClean="0"/>
              <a:t>Click to edit Master footnote</a:t>
            </a:r>
          </a:p>
        </p:txBody>
      </p:sp>
    </p:spTree>
    <p:extLst>
      <p:ext uri="{BB962C8B-B14F-4D97-AF65-F5344CB8AC3E}">
        <p14:creationId xmlns:p14="http://schemas.microsoft.com/office/powerpoint/2010/main" val="2064703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With Text Box Treat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 Same Side Corner Rectangle 12"/>
          <p:cNvSpPr/>
          <p:nvPr userDrawn="1"/>
        </p:nvSpPr>
        <p:spPr>
          <a:xfrm>
            <a:off x="438738" y="1606551"/>
            <a:ext cx="8251464" cy="317499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2"/>
          </a:solidFill>
          <a:ln w="317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dirty="0">
              <a:solidFill>
                <a:srgbClr val="FFFFFF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BC7D2-64ED-E041-B415-7C7B0A849943}" type="datetime1">
              <a:rPr lang="en-US" smtClean="0"/>
              <a:t>8/29/2016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1FA1-5AF9-0647-B31D-D6250D4530A3}" type="slidenum">
              <a:rPr lang="en-US" smtClean="0"/>
              <a:t>‹#›</a:t>
            </a:fld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448147" y="1437765"/>
            <a:ext cx="8238653" cy="309226"/>
            <a:chOff x="448147" y="1628265"/>
            <a:chExt cx="8238653" cy="309226"/>
          </a:xfrm>
        </p:grpSpPr>
        <p:sp>
          <p:nvSpPr>
            <p:cNvPr id="7" name="Rectangle 6"/>
            <p:cNvSpPr/>
            <p:nvPr/>
          </p:nvSpPr>
          <p:spPr>
            <a:xfrm>
              <a:off x="448147" y="1709648"/>
              <a:ext cx="8238653" cy="73151"/>
            </a:xfrm>
            <a:prstGeom prst="rect">
              <a:avLst/>
            </a:prstGeom>
            <a:solidFill>
              <a:srgbClr val="00205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id-ID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3987448" y="1628265"/>
              <a:ext cx="1061274" cy="309226"/>
              <a:chOff x="3987448" y="1628265"/>
              <a:chExt cx="1061274" cy="309226"/>
            </a:xfrm>
          </p:grpSpPr>
          <p:sp>
            <p:nvSpPr>
              <p:cNvPr id="9" name="Rounded Rectangle 8"/>
              <p:cNvSpPr/>
              <p:nvPr/>
            </p:nvSpPr>
            <p:spPr bwMode="auto">
              <a:xfrm>
                <a:off x="3987448" y="1709648"/>
                <a:ext cx="1061274" cy="227843"/>
              </a:xfrm>
              <a:prstGeom prst="roundRect">
                <a:avLst>
                  <a:gd name="adj" fmla="val 15704"/>
                </a:avLst>
              </a:prstGeom>
              <a:noFill/>
              <a:ln w="38100">
                <a:solidFill>
                  <a:schemeClr val="tx2">
                    <a:lumMod val="75000"/>
                  </a:schemeClr>
                </a:solidFill>
              </a:ln>
              <a:effectLst>
                <a:outerShdw blurRad="50800" dist="127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Calibri"/>
                </a:endParaRPr>
              </a:p>
            </p:txBody>
          </p:sp>
          <p:sp>
            <p:nvSpPr>
              <p:cNvPr id="10" name="Rectangle 9"/>
              <p:cNvSpPr>
                <a:spLocks noChangeArrowheads="1"/>
              </p:cNvSpPr>
              <p:nvPr/>
            </p:nvSpPr>
            <p:spPr bwMode="auto">
              <a:xfrm>
                <a:off x="4125876" y="1628265"/>
                <a:ext cx="784419" cy="188235"/>
              </a:xfrm>
              <a:prstGeom prst="rect">
                <a:avLst/>
              </a:prstGeom>
              <a:gradFill flip="none" rotWithShape="1">
                <a:gsLst>
                  <a:gs pos="5000">
                    <a:srgbClr val="418FFF"/>
                  </a:gs>
                  <a:gs pos="82000">
                    <a:srgbClr val="00205B"/>
                  </a:gs>
                </a:gsLst>
                <a:lin ang="3420000" scaled="0"/>
                <a:tileRect/>
              </a:gradFill>
              <a:ln w="9525"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Calibri"/>
                </a:endParaRPr>
              </a:p>
            </p:txBody>
          </p:sp>
        </p:grpSp>
      </p:grp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647700" y="1765301"/>
            <a:ext cx="7797800" cy="41909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5791200"/>
            <a:ext cx="7454900" cy="565150"/>
          </a:xfrm>
        </p:spPr>
        <p:txBody>
          <a:bodyPr/>
          <a:lstStyle>
            <a:lvl1pPr marL="91440" indent="-91440">
              <a:lnSpc>
                <a:spcPts val="900"/>
              </a:lnSpc>
              <a:spcBef>
                <a:spcPts val="0"/>
              </a:spcBef>
              <a:spcAft>
                <a:spcPts val="100"/>
              </a:spcAft>
              <a:buClr>
                <a:schemeClr val="tx1"/>
              </a:buClr>
              <a:buFont typeface="+mj-lt"/>
              <a:buAutoNum type="arabicPeriod"/>
              <a:defRPr sz="900" baseline="0"/>
            </a:lvl1pPr>
          </a:lstStyle>
          <a:p>
            <a:pPr lvl="0"/>
            <a:r>
              <a:rPr lang="en-US" dirty="0" smtClean="0"/>
              <a:t>Click to edit Master footnote</a:t>
            </a:r>
          </a:p>
        </p:txBody>
      </p:sp>
    </p:spTree>
    <p:extLst>
      <p:ext uri="{BB962C8B-B14F-4D97-AF65-F5344CB8AC3E}">
        <p14:creationId xmlns:p14="http://schemas.microsoft.com/office/powerpoint/2010/main" val="240268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-1587" y="1955801"/>
            <a:ext cx="9144000" cy="101600"/>
          </a:xfrm>
          <a:prstGeom prst="rect">
            <a:avLst/>
          </a:prstGeom>
          <a:gradFill flip="none" rotWithShape="1">
            <a:gsLst>
              <a:gs pos="9000">
                <a:srgbClr val="CF7F00"/>
              </a:gs>
              <a:gs pos="100000">
                <a:srgbClr val="FFCB02">
                  <a:alpha val="48000"/>
                </a:srgbClr>
              </a:gs>
            </a:gsLst>
            <a:lin ang="1548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F8FB4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 bwMode="auto">
          <a:xfrm>
            <a:off x="722313" y="5691746"/>
            <a:ext cx="8245731" cy="207490"/>
          </a:xfrm>
          <a:prstGeom prst="rect">
            <a:avLst/>
          </a:prstGeom>
          <a:gradFill flip="none" rotWithShape="1">
            <a:gsLst>
              <a:gs pos="69000">
                <a:schemeClr val="tx1">
                  <a:alpha val="15000"/>
                </a:schemeClr>
              </a:gs>
              <a:gs pos="100000">
                <a:srgbClr val="D9D9D9">
                  <a:alpha val="0"/>
                </a:srgbClr>
              </a:gs>
            </a:gsLst>
            <a:path path="shap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8900" marR="0" indent="-88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1955800"/>
            <a:ext cx="9144000" cy="3837546"/>
          </a:xfrm>
          <a:prstGeom prst="rect">
            <a:avLst/>
          </a:prstGeom>
          <a:gradFill flip="none" rotWithShape="1">
            <a:gsLst>
              <a:gs pos="9000">
                <a:srgbClr val="00205B"/>
              </a:gs>
              <a:gs pos="100000">
                <a:srgbClr val="418FDE"/>
              </a:gs>
            </a:gsLst>
            <a:lin ang="1548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F8FB4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102101"/>
            <a:ext cx="7772400" cy="876300"/>
          </a:xfrm>
        </p:spPr>
        <p:txBody>
          <a:bodyPr anchor="t"/>
          <a:lstStyle>
            <a:lvl1pPr algn="l">
              <a:lnSpc>
                <a:spcPts val="2900"/>
              </a:lnSpc>
              <a:defRPr sz="2800" b="1" cap="none" spc="100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698645"/>
            <a:ext cx="7772400" cy="403455"/>
          </a:xfrm>
        </p:spPr>
        <p:txBody>
          <a:bodyPr anchor="b" anchorCtr="0"/>
          <a:lstStyle>
            <a:lvl1pPr marL="0" indent="0">
              <a:lnSpc>
                <a:spcPts val="2100"/>
              </a:lnSpc>
              <a:buNone/>
              <a:defRPr sz="2000" b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9AB3-E2A9-3D45-9524-220F07F718CB}" type="datetime1">
              <a:rPr lang="en-US" smtClean="0"/>
              <a:t>8/29/2016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1FA1-5AF9-0647-B31D-D6250D4530A3}" type="slidenum">
              <a:rPr lang="en-US" smtClean="0"/>
              <a:t>‹#›</a:t>
            </a:fld>
            <a:endParaRPr lang="en-US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 rotWithShape="1">
          <a:blip r:embed="rId2">
            <a:alphaModFix amt="5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13000"/>
                    </a14:imgEffect>
                    <a14:imgEffect>
                      <a14:brightnessContrast bright="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9986"/>
          <a:stretch/>
        </p:blipFill>
        <p:spPr>
          <a:xfrm>
            <a:off x="6454469" y="2527301"/>
            <a:ext cx="2689531" cy="3266046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>
            <a:off x="0" y="2057401"/>
            <a:ext cx="9142413" cy="0"/>
          </a:xfrm>
          <a:prstGeom prst="line">
            <a:avLst/>
          </a:prstGeom>
          <a:ln>
            <a:solidFill>
              <a:srgbClr val="EEB11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 userDrawn="1"/>
        </p:nvCxnSpPr>
        <p:spPr>
          <a:xfrm>
            <a:off x="1587" y="5691746"/>
            <a:ext cx="9142413" cy="0"/>
          </a:xfrm>
          <a:prstGeom prst="line">
            <a:avLst/>
          </a:prstGeom>
          <a:ln>
            <a:solidFill>
              <a:srgbClr val="EEB11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534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4382"/>
            <a:ext cx="3968496" cy="639762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34144"/>
            <a:ext cx="3968496" cy="3951288"/>
          </a:xfrm>
        </p:spPr>
        <p:txBody>
          <a:bodyPr/>
          <a:lstStyle>
            <a:lvl1pPr marL="164592" indent="-201168">
              <a:defRPr sz="2200"/>
            </a:lvl1pPr>
            <a:lvl2pPr marL="530352" indent="-256032">
              <a:defRPr sz="2000"/>
            </a:lvl2pPr>
            <a:lvl3pPr marL="713232" indent="-182880">
              <a:defRPr sz="1800"/>
            </a:lvl3pPr>
            <a:lvl4pPr marL="960120">
              <a:defRPr sz="1600"/>
            </a:lvl4pPr>
            <a:lvl5pPr marL="1188720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9325" y="1594382"/>
            <a:ext cx="3968496" cy="639762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9325" y="2234144"/>
            <a:ext cx="3968496" cy="3951288"/>
          </a:xfrm>
        </p:spPr>
        <p:txBody>
          <a:bodyPr/>
          <a:lstStyle>
            <a:lvl1pPr indent="-201168">
              <a:defRPr sz="2200"/>
            </a:lvl1pPr>
            <a:lvl2pPr marL="530352" indent="-256032">
              <a:defRPr sz="2000"/>
            </a:lvl2pPr>
            <a:lvl3pPr marL="713232" indent="-182880">
              <a:defRPr sz="1800"/>
            </a:lvl3pPr>
            <a:lvl4pPr marL="960120">
              <a:defRPr sz="1600"/>
            </a:lvl4pPr>
            <a:lvl5pPr marL="1188720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15B0A-E3F8-2B42-AC0F-4B63D233AF15}" type="datetime1">
              <a:rPr lang="en-US" smtClean="0"/>
              <a:t>8/29/2016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1FA1-5AF9-0647-B31D-D6250D4530A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5791200"/>
            <a:ext cx="7454900" cy="565150"/>
          </a:xfrm>
        </p:spPr>
        <p:txBody>
          <a:bodyPr/>
          <a:lstStyle>
            <a:lvl1pPr marL="91440" indent="-91440">
              <a:lnSpc>
                <a:spcPts val="900"/>
              </a:lnSpc>
              <a:spcBef>
                <a:spcPts val="0"/>
              </a:spcBef>
              <a:spcAft>
                <a:spcPts val="100"/>
              </a:spcAft>
              <a:buClr>
                <a:schemeClr val="tx1"/>
              </a:buClr>
              <a:buFont typeface="+mj-lt"/>
              <a:buAutoNum type="arabicPeriod"/>
              <a:defRPr sz="900" baseline="0"/>
            </a:lvl1pPr>
          </a:lstStyle>
          <a:p>
            <a:pPr lvl="0"/>
            <a:r>
              <a:rPr lang="en-US" dirty="0" smtClean="0"/>
              <a:t>Click to edit Master footnote</a:t>
            </a:r>
          </a:p>
        </p:txBody>
      </p:sp>
    </p:spTree>
    <p:extLst>
      <p:ext uri="{BB962C8B-B14F-4D97-AF65-F5344CB8AC3E}">
        <p14:creationId xmlns:p14="http://schemas.microsoft.com/office/powerpoint/2010/main" val="380885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624E-BDBD-EA41-8258-217FEFAC7833}" type="datetime1">
              <a:rPr lang="en-US" smtClean="0"/>
              <a:t>8/29/2016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1FA1-5AF9-0647-B31D-D6250D453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848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D30BB-010B-3645-921B-01579C531B68}" type="datetime1">
              <a:rPr lang="en-US" smtClean="0"/>
              <a:t>8/29/2016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1FA1-5AF9-0647-B31D-D6250D453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02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630" y="5080000"/>
            <a:ext cx="8140170" cy="397933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9274" y="5494337"/>
            <a:ext cx="8137525" cy="296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03813-FE79-6C4A-9660-F1B25EDE73F4}" type="datetime1">
              <a:rPr lang="en-US" smtClean="0"/>
              <a:t>8/29/2016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1FA1-5AF9-0647-B31D-D6250D4530A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546630" y="5791200"/>
            <a:ext cx="7365470" cy="565150"/>
          </a:xfrm>
        </p:spPr>
        <p:txBody>
          <a:bodyPr/>
          <a:lstStyle>
            <a:lvl1pPr marL="91440" indent="-91440">
              <a:lnSpc>
                <a:spcPts val="900"/>
              </a:lnSpc>
              <a:spcBef>
                <a:spcPts val="0"/>
              </a:spcBef>
              <a:spcAft>
                <a:spcPts val="100"/>
              </a:spcAft>
              <a:buClr>
                <a:schemeClr val="tx1"/>
              </a:buClr>
              <a:buFont typeface="+mj-lt"/>
              <a:buAutoNum type="arabicPeriod"/>
              <a:defRPr sz="900" baseline="0"/>
            </a:lvl1pPr>
          </a:lstStyle>
          <a:p>
            <a:pPr lvl="0"/>
            <a:r>
              <a:rPr lang="en-US" dirty="0" smtClean="0"/>
              <a:t>Click to edit Master footnote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4"/>
          </p:nvPr>
        </p:nvSpPr>
        <p:spPr>
          <a:xfrm>
            <a:off x="549275" y="838199"/>
            <a:ext cx="8137525" cy="4190999"/>
          </a:xfrm>
        </p:spPr>
        <p:txBody>
          <a:bodyPr/>
          <a:lstStyle>
            <a:lvl1pPr marL="0" indent="0">
              <a:buFontTx/>
              <a:buNone/>
              <a:defRPr sz="2800" b="1"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7339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0" y="-4559"/>
            <a:ext cx="9153144" cy="700354"/>
          </a:xfrm>
          <a:prstGeom prst="rect">
            <a:avLst/>
          </a:prstGeom>
          <a:gradFill flip="none" rotWithShape="1">
            <a:gsLst>
              <a:gs pos="9000">
                <a:srgbClr val="00205B"/>
              </a:gs>
              <a:gs pos="100000">
                <a:srgbClr val="418FDE"/>
              </a:gs>
            </a:gsLst>
            <a:lin ang="1548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5F8FB4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812009"/>
            <a:ext cx="8229600" cy="63498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5ED8AD-D12E-834D-8548-7072FE264DBC}" type="datetime1">
              <a:rPr lang="en-US" smtClean="0"/>
              <a:t>8/29/2016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165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53400" y="635635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11FA1-5AF9-0647-B31D-D6250D4530A3}" type="slidenum">
              <a:rPr lang="en-US" smtClean="0"/>
              <a:t>‹#›</a:t>
            </a:fld>
            <a:endParaRPr lang="en-US"/>
          </a:p>
        </p:txBody>
      </p:sp>
      <p:grpSp>
        <p:nvGrpSpPr>
          <p:cNvPr id="27" name="Group 26"/>
          <p:cNvGrpSpPr/>
          <p:nvPr userDrawn="1"/>
        </p:nvGrpSpPr>
        <p:grpSpPr>
          <a:xfrm>
            <a:off x="-10731" y="691733"/>
            <a:ext cx="9153144" cy="83427"/>
            <a:chOff x="4859" y="6756285"/>
            <a:chExt cx="6847555" cy="101715"/>
          </a:xfrm>
        </p:grpSpPr>
        <p:sp>
          <p:nvSpPr>
            <p:cNvPr id="28" name="Rectangle 27"/>
            <p:cNvSpPr/>
            <p:nvPr userDrawn="1"/>
          </p:nvSpPr>
          <p:spPr>
            <a:xfrm>
              <a:off x="4859" y="6756285"/>
              <a:ext cx="2296444" cy="101715"/>
            </a:xfrm>
            <a:prstGeom prst="rect">
              <a:avLst/>
            </a:prstGeom>
            <a:solidFill>
              <a:srgbClr val="C5B78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5F8FB4"/>
                </a:solidFill>
              </a:endParaRPr>
            </a:p>
          </p:txBody>
        </p:sp>
        <p:sp>
          <p:nvSpPr>
            <p:cNvPr id="29" name="Rectangle 28"/>
            <p:cNvSpPr/>
            <p:nvPr userDrawn="1"/>
          </p:nvSpPr>
          <p:spPr>
            <a:xfrm>
              <a:off x="2259526" y="6756285"/>
              <a:ext cx="2296444" cy="101715"/>
            </a:xfrm>
            <a:prstGeom prst="rect">
              <a:avLst/>
            </a:prstGeom>
            <a:solidFill>
              <a:srgbClr val="CF7F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5F8FB4"/>
                </a:solidFill>
              </a:endParaRPr>
            </a:p>
          </p:txBody>
        </p:sp>
        <p:sp>
          <p:nvSpPr>
            <p:cNvPr id="30" name="Rectangle 29"/>
            <p:cNvSpPr/>
            <p:nvPr userDrawn="1"/>
          </p:nvSpPr>
          <p:spPr>
            <a:xfrm>
              <a:off x="4555970" y="6756285"/>
              <a:ext cx="2296444" cy="101715"/>
            </a:xfrm>
            <a:prstGeom prst="rect">
              <a:avLst/>
            </a:prstGeom>
            <a:solidFill>
              <a:srgbClr val="789D4A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5F8FB4"/>
                </a:solidFill>
              </a:endParaRPr>
            </a:p>
          </p:txBody>
        </p:sp>
      </p:grp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1300" y="44861"/>
            <a:ext cx="2095500" cy="610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2027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62" r:id="rId4"/>
    <p:sldLayoutId id="2147483651" r:id="rId5"/>
    <p:sldLayoutId id="2147483653" r:id="rId6"/>
    <p:sldLayoutId id="2147483654" r:id="rId7"/>
    <p:sldLayoutId id="2147483655" r:id="rId8"/>
    <p:sldLayoutId id="2147483657" r:id="rId9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6032" indent="-256032" algn="l" defTabSz="457200" rtl="0" eaLnBrk="1" latinLnBrk="0" hangingPunct="1">
        <a:spcBef>
          <a:spcPct val="20000"/>
        </a:spcBef>
        <a:buClr>
          <a:schemeClr val="accent1">
            <a:lumMod val="75000"/>
          </a:schemeClr>
        </a:buClr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784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chemeClr val="accent6">
            <a:lumMod val="75000"/>
          </a:schemeClr>
        </a:buClr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hcs.ca.gov/services/ccs/Documents/ccsnl070503.pdf" TargetMode="Externa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hcs.ca.gov/services/ccs/Documents/ccsin0702.pdf" TargetMode="Externa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hcs.ca.gov/services/ccs/Documents/ccsnl050502.pdf" TargetMode="Externa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325852" y="1948224"/>
            <a:ext cx="5513020" cy="3439992"/>
          </a:xfrm>
        </p:spPr>
        <p:txBody>
          <a:bodyPr/>
          <a:lstStyle/>
          <a:p>
            <a:pPr algn="ctr"/>
            <a:r>
              <a:rPr lang="en-US" dirty="0"/>
              <a:t>CCS Outreach Presentation:</a:t>
            </a:r>
            <a:br>
              <a:rPr lang="en-US" dirty="0"/>
            </a:br>
            <a:r>
              <a:rPr lang="en-US" dirty="0" smtClean="0">
                <a:solidFill>
                  <a:srgbClr val="FF0000"/>
                </a:solidFill>
              </a:rPr>
              <a:t>CCS </a:t>
            </a:r>
            <a:r>
              <a:rPr lang="en-US" dirty="0">
                <a:solidFill>
                  <a:srgbClr val="FF0000"/>
                </a:solidFill>
              </a:rPr>
              <a:t>Medical Eligibility 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Section III: 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sz="2800" dirty="0"/>
              <a:t>Circulatory System to Accidents, </a:t>
            </a:r>
            <a:br>
              <a:rPr lang="en-US" sz="2800" dirty="0"/>
            </a:br>
            <a:r>
              <a:rPr lang="en-US" sz="2800" dirty="0"/>
              <a:t>and NICU Criteria</a:t>
            </a:r>
            <a:r>
              <a:rPr lang="en-US" dirty="0"/>
              <a:t/>
            </a:r>
            <a:br>
              <a:rPr lang="en-US" dirty="0"/>
            </a:br>
            <a:r>
              <a:rPr lang="en-US" sz="1800" dirty="0" smtClean="0"/>
              <a:t>Last </a:t>
            </a:r>
            <a:r>
              <a:rPr lang="en-US" sz="1800" dirty="0"/>
              <a:t>update: </a:t>
            </a:r>
            <a:r>
              <a:rPr lang="en-US" sz="1800" dirty="0" smtClean="0"/>
              <a:t>08.2016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785721" y="4586407"/>
            <a:ext cx="4593281" cy="1380759"/>
          </a:xfrm>
        </p:spPr>
        <p:txBody>
          <a:bodyPr/>
          <a:lstStyle/>
          <a:p>
            <a:pPr algn="ctr"/>
            <a:r>
              <a:rPr lang="en-US" sz="2400" dirty="0"/>
              <a:t>by </a:t>
            </a:r>
          </a:p>
          <a:p>
            <a:pPr algn="ctr"/>
            <a:r>
              <a:rPr lang="en-US" sz="2400" b="1" dirty="0"/>
              <a:t>LA County CCS</a:t>
            </a:r>
          </a:p>
          <a:p>
            <a:pPr algn="ctr"/>
            <a:r>
              <a:rPr lang="en-US" sz="2400" b="1" dirty="0"/>
              <a:t>Department of Public Health</a:t>
            </a:r>
          </a:p>
        </p:txBody>
      </p:sp>
    </p:spTree>
    <p:extLst>
      <p:ext uri="{BB962C8B-B14F-4D97-AF65-F5344CB8AC3E}">
        <p14:creationId xmlns:p14="http://schemas.microsoft.com/office/powerpoint/2010/main" val="2851657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41518.4. Diseases of the Digestive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(a) Diseases of the liver including: </a:t>
            </a:r>
          </a:p>
          <a:p>
            <a:pPr marL="0" indent="0">
              <a:buNone/>
            </a:pPr>
            <a:r>
              <a:rPr lang="en-US" dirty="0"/>
              <a:t>   	(1) Acute liver failure;    </a:t>
            </a:r>
          </a:p>
          <a:p>
            <a:pPr marL="0" indent="0">
              <a:buNone/>
            </a:pPr>
            <a:r>
              <a:rPr lang="en-US" dirty="0"/>
              <a:t>   	(2) Chronic liver disease;   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1FA1-5AF9-0647-B31D-D6250D4530A3}" type="slidenum">
              <a:rPr lang="en-US" smtClean="0"/>
              <a:t>9</a:t>
            </a:fld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503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41518.4. Diseases of the Digestive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200" dirty="0"/>
              <a:t>(b) Disorders of the gastrointestinal tract including: </a:t>
            </a:r>
          </a:p>
          <a:p>
            <a:pPr marL="0" indent="0">
              <a:buNone/>
            </a:pPr>
            <a:r>
              <a:rPr lang="en-US" sz="2200" dirty="0"/>
              <a:t>	(1) </a:t>
            </a:r>
            <a:r>
              <a:rPr lang="en-US" sz="2200" b="1" dirty="0">
                <a:solidFill>
                  <a:srgbClr val="FF0000"/>
                </a:solidFill>
              </a:rPr>
              <a:t>Chronic inflammatory diseases requiring complex ongoing 	</a:t>
            </a:r>
            <a:r>
              <a:rPr lang="en-US" sz="2200" b="1" dirty="0" smtClean="0">
                <a:solidFill>
                  <a:srgbClr val="FF0000"/>
                </a:solidFill>
              </a:rPr>
              <a:t>		medical management </a:t>
            </a:r>
            <a:r>
              <a:rPr lang="en-US" sz="2200" b="1" dirty="0">
                <a:solidFill>
                  <a:srgbClr val="FF0000"/>
                </a:solidFill>
              </a:rPr>
              <a:t>or surgical intervention </a:t>
            </a:r>
            <a:r>
              <a:rPr lang="en-US" sz="2200" dirty="0"/>
              <a:t>such as 	</a:t>
            </a:r>
            <a:r>
              <a:rPr lang="en-US" sz="2200" dirty="0" smtClean="0"/>
              <a:t>			pancreatitis</a:t>
            </a:r>
            <a:r>
              <a:rPr lang="en-US" sz="2200" dirty="0"/>
              <a:t>, peptic ulcer, ulcerative colitis, regional enteritis, 	</a:t>
            </a:r>
            <a:r>
              <a:rPr lang="en-US" sz="2200" dirty="0" smtClean="0"/>
              <a:t>	diverticulitis</a:t>
            </a:r>
            <a:r>
              <a:rPr lang="en-US" sz="2200" dirty="0"/>
              <a:t>, and cholecystitis;    </a:t>
            </a:r>
          </a:p>
          <a:p>
            <a:pPr marL="0" indent="0">
              <a:buNone/>
            </a:pPr>
            <a:r>
              <a:rPr lang="en-US" sz="2200" dirty="0"/>
              <a:t>   	(2) </a:t>
            </a:r>
            <a:r>
              <a:rPr lang="en-US" sz="2200" b="1" dirty="0">
                <a:solidFill>
                  <a:srgbClr val="FF0000"/>
                </a:solidFill>
              </a:rPr>
              <a:t>Chronic intestinal failure</a:t>
            </a:r>
            <a:r>
              <a:rPr lang="en-US" sz="2200" dirty="0"/>
              <a:t>; or    </a:t>
            </a:r>
          </a:p>
          <a:p>
            <a:pPr marL="0" indent="0">
              <a:buNone/>
            </a:pPr>
            <a:r>
              <a:rPr lang="en-US" sz="2200" dirty="0"/>
              <a:t>  	(3) </a:t>
            </a:r>
            <a:r>
              <a:rPr lang="en-US" sz="2200" b="1" dirty="0">
                <a:solidFill>
                  <a:srgbClr val="FF0000"/>
                </a:solidFill>
              </a:rPr>
              <a:t>Gastroesophageal reflux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/>
              <a:t>when:    </a:t>
            </a:r>
          </a:p>
          <a:p>
            <a:pPr marL="0" indent="0">
              <a:buNone/>
            </a:pPr>
            <a:r>
              <a:rPr lang="en-US" sz="2200" dirty="0"/>
              <a:t>   		(A) It is part of or complicates the management of a 			</a:t>
            </a:r>
            <a:r>
              <a:rPr lang="en-US" sz="2200" dirty="0" smtClean="0"/>
              <a:t>			CCS-eligible </a:t>
            </a:r>
            <a:r>
              <a:rPr lang="en-US" sz="2200" dirty="0"/>
              <a:t>condition; or    </a:t>
            </a:r>
          </a:p>
          <a:p>
            <a:pPr marL="0" indent="0">
              <a:buNone/>
            </a:pPr>
            <a:r>
              <a:rPr lang="en-US" sz="2200" dirty="0"/>
              <a:t>		(B) It is an isolated condition with complications such as 		</a:t>
            </a:r>
            <a:r>
              <a:rPr lang="en-US" sz="2200" dirty="0" smtClean="0"/>
              <a:t>			esophageal </a:t>
            </a:r>
            <a:r>
              <a:rPr lang="en-US" sz="2200" dirty="0"/>
              <a:t>stricture or chronic aspiration pneumonia.    </a:t>
            </a:r>
          </a:p>
          <a:p>
            <a:endParaRPr lang="en-US" sz="2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1FA1-5AF9-0647-B31D-D6250D4530A3}" type="slidenum">
              <a:rPr lang="en-US" smtClean="0"/>
              <a:t>10</a:t>
            </a:fld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5309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41518.4. Diseases of the Digestive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2034" lvl="1" indent="0">
              <a:buNone/>
            </a:pPr>
            <a:r>
              <a:rPr lang="en-US" dirty="0"/>
              <a:t>(c) Congenital anomalies of the digestive system that meet </a:t>
            </a:r>
            <a:r>
              <a:rPr lang="en-US" dirty="0" smtClean="0"/>
              <a:t>			the </a:t>
            </a:r>
            <a:r>
              <a:rPr lang="en-US" dirty="0"/>
              <a:t>criteria of section 41518.8. 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1FA1-5AF9-0647-B31D-D6250D4530A3}" type="slidenum">
              <a:rPr lang="en-US" smtClean="0"/>
              <a:t>11</a:t>
            </a:fld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1920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Digestive System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3968496" cy="481544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Examples </a:t>
            </a:r>
            <a:r>
              <a:rPr lang="en-US" dirty="0"/>
              <a:t>of </a:t>
            </a:r>
            <a:r>
              <a:rPr lang="en-US" dirty="0">
                <a:solidFill>
                  <a:srgbClr val="FF0000"/>
                </a:solidFill>
              </a:rPr>
              <a:t>eligible</a:t>
            </a:r>
            <a:r>
              <a:rPr lang="en-US" dirty="0"/>
              <a:t> </a:t>
            </a:r>
            <a:r>
              <a:rPr lang="en-US" dirty="0" smtClean="0"/>
              <a:t>conditions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1"/>
            <a:r>
              <a:rPr lang="en-US" dirty="0">
                <a:solidFill>
                  <a:srgbClr val="FF0000"/>
                </a:solidFill>
              </a:rPr>
              <a:t>Inflammatory</a:t>
            </a:r>
            <a:r>
              <a:rPr lang="en-US" dirty="0"/>
              <a:t> bowel disease </a:t>
            </a:r>
          </a:p>
          <a:p>
            <a:pPr lvl="1"/>
            <a:r>
              <a:rPr lang="en-US" dirty="0" err="1"/>
              <a:t>Cholelithiasis</a:t>
            </a:r>
            <a:r>
              <a:rPr lang="en-US" dirty="0"/>
              <a:t> associated with chronic hemolytic disease</a:t>
            </a:r>
          </a:p>
          <a:p>
            <a:pPr lvl="1"/>
            <a:r>
              <a:rPr lang="en-US" dirty="0"/>
              <a:t>Hepatitis C </a:t>
            </a:r>
            <a:r>
              <a:rPr lang="en-US" dirty="0">
                <a:solidFill>
                  <a:srgbClr val="FF0000"/>
                </a:solidFill>
              </a:rPr>
              <a:t>with</a:t>
            </a:r>
            <a:r>
              <a:rPr lang="en-US" dirty="0"/>
              <a:t> evidence of chronic liver disease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9325" y="1446994"/>
            <a:ext cx="3968496" cy="787150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Non-eligible</a:t>
            </a:r>
            <a:r>
              <a:rPr lang="en-US" dirty="0"/>
              <a:t> </a:t>
            </a:r>
            <a:r>
              <a:rPr lang="en-US" dirty="0" smtClean="0"/>
              <a:t>conditions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lvl="1"/>
            <a:r>
              <a:rPr lang="en-US" dirty="0">
                <a:solidFill>
                  <a:srgbClr val="FF0000"/>
                </a:solidFill>
              </a:rPr>
              <a:t>Irritable</a:t>
            </a:r>
            <a:r>
              <a:rPr lang="en-US" dirty="0"/>
              <a:t> bowel syndrome</a:t>
            </a:r>
          </a:p>
          <a:p>
            <a:pPr lvl="1"/>
            <a:r>
              <a:rPr lang="en-US" dirty="0"/>
              <a:t>Diet controlled celiac disease </a:t>
            </a:r>
          </a:p>
          <a:p>
            <a:pPr lvl="1"/>
            <a:r>
              <a:rPr lang="en-US" dirty="0"/>
              <a:t>Acute cholecystitis</a:t>
            </a:r>
          </a:p>
          <a:p>
            <a:pPr lvl="1"/>
            <a:r>
              <a:rPr lang="en-US" dirty="0"/>
              <a:t>Acute pancreatitis</a:t>
            </a:r>
          </a:p>
          <a:p>
            <a:pPr lvl="1"/>
            <a:r>
              <a:rPr lang="en-US" dirty="0"/>
              <a:t>Hepatitis C </a:t>
            </a:r>
            <a:r>
              <a:rPr lang="en-US" dirty="0">
                <a:solidFill>
                  <a:srgbClr val="FF0000"/>
                </a:solidFill>
              </a:rPr>
              <a:t>without</a:t>
            </a:r>
            <a:r>
              <a:rPr lang="en-US" dirty="0"/>
              <a:t> evidence of chronic liver disease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1FA1-5AF9-0647-B31D-D6250D4530A3}" type="slidenum">
              <a:rPr lang="en-US" smtClean="0"/>
              <a:t>12</a:t>
            </a:fld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7069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Digestive System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</a:rPr>
              <a:t>KEY </a:t>
            </a:r>
            <a:r>
              <a:rPr lang="en-US" sz="2800" b="1" dirty="0" smtClean="0">
                <a:solidFill>
                  <a:srgbClr val="FF0000"/>
                </a:solidFill>
              </a:rPr>
              <a:t>POINT</a:t>
            </a:r>
          </a:p>
          <a:p>
            <a:pPr marL="0" indent="0">
              <a:buNone/>
            </a:pPr>
            <a:r>
              <a:rPr lang="en-US" b="1" dirty="0"/>
              <a:t>CHRONIC INTESTINAL FAILURE</a:t>
            </a:r>
          </a:p>
          <a:p>
            <a:r>
              <a:rPr lang="en-US" dirty="0"/>
              <a:t>Directive by State CMS Chief Medical Officer.</a:t>
            </a:r>
          </a:p>
          <a:p>
            <a:r>
              <a:rPr lang="en-US" dirty="0"/>
              <a:t>Is eligible when the child has required </a:t>
            </a:r>
            <a:r>
              <a:rPr lang="en-US" b="1" dirty="0">
                <a:solidFill>
                  <a:srgbClr val="FF0000"/>
                </a:solidFill>
              </a:rPr>
              <a:t>TOTAL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parental</a:t>
            </a:r>
            <a:r>
              <a:rPr lang="en-US" dirty="0"/>
              <a:t> nutrition </a:t>
            </a:r>
            <a:r>
              <a:rPr lang="en-US" b="1" dirty="0">
                <a:solidFill>
                  <a:srgbClr val="FF0000"/>
                </a:solidFill>
              </a:rPr>
              <a:t>without enteral </a:t>
            </a:r>
            <a:r>
              <a:rPr lang="en-US" dirty="0"/>
              <a:t>nutritional intake (oral or tube) for </a:t>
            </a:r>
            <a:r>
              <a:rPr lang="en-US" b="1" dirty="0">
                <a:solidFill>
                  <a:srgbClr val="FF0000"/>
                </a:solidFill>
              </a:rPr>
              <a:t>28 or more </a:t>
            </a:r>
            <a:r>
              <a:rPr lang="en-US" dirty="0"/>
              <a:t>days in a 12 month period.  </a:t>
            </a:r>
          </a:p>
          <a:p>
            <a:r>
              <a:rPr lang="en-US" dirty="0"/>
              <a:t>28 days </a:t>
            </a:r>
            <a:r>
              <a:rPr lang="en-US" b="1" dirty="0">
                <a:solidFill>
                  <a:srgbClr val="FF0000"/>
                </a:solidFill>
              </a:rPr>
              <a:t>do not </a:t>
            </a:r>
            <a:r>
              <a:rPr lang="en-US" dirty="0"/>
              <a:t>need to be consecutive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1FA1-5AF9-0647-B31D-D6250D4530A3}" type="slidenum">
              <a:rPr lang="en-US" smtClean="0"/>
              <a:t>13</a:t>
            </a:fld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4525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41518.5. Diseases of the Genitourinary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(a) </a:t>
            </a:r>
            <a:r>
              <a:rPr lang="en-US" b="1" dirty="0">
                <a:solidFill>
                  <a:srgbClr val="FF0000"/>
                </a:solidFill>
              </a:rPr>
              <a:t>Acute</a:t>
            </a:r>
            <a:r>
              <a:rPr lang="en-US" dirty="0"/>
              <a:t> glomerulonephritis </a:t>
            </a:r>
            <a:r>
              <a:rPr lang="en-US" b="1" dirty="0">
                <a:solidFill>
                  <a:srgbClr val="FF0000"/>
                </a:solidFill>
              </a:rPr>
              <a:t>in the presence of </a:t>
            </a:r>
            <a:r>
              <a:rPr lang="en-US" dirty="0"/>
              <a:t>acute renal </a:t>
            </a:r>
            <a:r>
              <a:rPr lang="en-US" dirty="0" smtClean="0"/>
              <a:t>	failure</a:t>
            </a:r>
            <a:r>
              <a:rPr lang="en-US" dirty="0"/>
              <a:t>, malignant hypertension, or congestive heart failure; </a:t>
            </a:r>
          </a:p>
          <a:p>
            <a:pPr marL="0" indent="0">
              <a:buNone/>
            </a:pPr>
            <a:r>
              <a:rPr lang="en-US" dirty="0"/>
              <a:t>(b) Chronic glomerulonephritis, chronic nephrosis, or chronic </a:t>
            </a:r>
            <a:r>
              <a:rPr lang="en-US" dirty="0" smtClean="0"/>
              <a:t>	nephrotic </a:t>
            </a:r>
            <a:r>
              <a:rPr lang="en-US" dirty="0"/>
              <a:t>syndrome; </a:t>
            </a:r>
          </a:p>
          <a:p>
            <a:pPr marL="0" indent="0">
              <a:buNone/>
            </a:pPr>
            <a:r>
              <a:rPr lang="en-US" dirty="0"/>
              <a:t>(c) Chronic renal insufficiency; </a:t>
            </a:r>
          </a:p>
          <a:p>
            <a:pPr marL="0" indent="0">
              <a:buNone/>
            </a:pPr>
            <a:r>
              <a:rPr lang="en-US" dirty="0"/>
              <a:t>(d) Obstructive </a:t>
            </a:r>
            <a:r>
              <a:rPr lang="en-US" dirty="0" err="1"/>
              <a:t>uropathies</a:t>
            </a:r>
            <a:r>
              <a:rPr lang="en-US" dirty="0"/>
              <a:t>; </a:t>
            </a:r>
          </a:p>
          <a:p>
            <a:pPr marL="0" indent="0">
              <a:buNone/>
            </a:pPr>
            <a:r>
              <a:rPr lang="en-US" dirty="0"/>
              <a:t>(e) Vesicoureteral reflux, grade </a:t>
            </a:r>
            <a:r>
              <a:rPr lang="en-US" b="1" dirty="0">
                <a:solidFill>
                  <a:srgbClr val="FF0000"/>
                </a:solidFill>
              </a:rPr>
              <a:t>II or greater</a:t>
            </a:r>
            <a:r>
              <a:rPr lang="en-US" dirty="0"/>
              <a:t>; </a:t>
            </a:r>
          </a:p>
          <a:p>
            <a:pPr marL="0" indent="0">
              <a:buNone/>
            </a:pPr>
            <a:r>
              <a:rPr lang="en-US" dirty="0"/>
              <a:t>(f) Renal calculus; or </a:t>
            </a:r>
          </a:p>
          <a:p>
            <a:pPr marL="0" indent="0">
              <a:buNone/>
            </a:pPr>
            <a:r>
              <a:rPr lang="en-US" dirty="0"/>
              <a:t>(g) Congenital anomalies of the genitourinary tract that meet the </a:t>
            </a:r>
            <a:r>
              <a:rPr lang="en-US" dirty="0" smtClean="0"/>
              <a:t>	criteria </a:t>
            </a:r>
            <a:r>
              <a:rPr lang="en-US" dirty="0"/>
              <a:t>of section 41518.8.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1FA1-5AF9-0647-B31D-D6250D4530A3}" type="slidenum">
              <a:rPr lang="en-US" smtClean="0"/>
              <a:t>14</a:t>
            </a:fld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0896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2009"/>
            <a:ext cx="8686800" cy="889794"/>
          </a:xfrm>
        </p:spPr>
        <p:txBody>
          <a:bodyPr/>
          <a:lstStyle/>
          <a:p>
            <a:r>
              <a:rPr lang="en-US" sz="3200" dirty="0"/>
              <a:t>41518.6. Diseases of the Skin and Subcutaneous Tissues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3577"/>
            <a:ext cx="8229600" cy="419099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(a) </a:t>
            </a:r>
            <a:r>
              <a:rPr lang="en-US" b="1" dirty="0">
                <a:solidFill>
                  <a:srgbClr val="FF0000"/>
                </a:solidFill>
              </a:rPr>
              <a:t>Persistent or progressive </a:t>
            </a:r>
            <a:r>
              <a:rPr lang="en-US" dirty="0"/>
              <a:t>diseases of the skin or </a:t>
            </a:r>
            <a:r>
              <a:rPr lang="en-US" dirty="0" smtClean="0"/>
              <a:t>	subcutaneous </a:t>
            </a:r>
            <a:r>
              <a:rPr lang="en-US" dirty="0"/>
              <a:t>tissue, such as pemphigus and epidermolysis </a:t>
            </a:r>
            <a:r>
              <a:rPr lang="en-US" dirty="0" smtClean="0"/>
              <a:t>	bullosa</a:t>
            </a:r>
            <a:r>
              <a:rPr lang="en-US" dirty="0"/>
              <a:t>, which; </a:t>
            </a:r>
          </a:p>
          <a:p>
            <a:pPr marL="0" indent="0">
              <a:buNone/>
            </a:pPr>
            <a:r>
              <a:rPr lang="en-US" dirty="0"/>
              <a:t>   	(1) Are </a:t>
            </a:r>
            <a:r>
              <a:rPr lang="en-US" b="1" dirty="0">
                <a:solidFill>
                  <a:srgbClr val="FF0000"/>
                </a:solidFill>
              </a:rPr>
              <a:t>disabling</a:t>
            </a:r>
            <a:r>
              <a:rPr lang="en-US" dirty="0"/>
              <a:t> or </a:t>
            </a:r>
            <a:r>
              <a:rPr lang="en-US" b="1" dirty="0">
                <a:solidFill>
                  <a:srgbClr val="FF0000"/>
                </a:solidFill>
              </a:rPr>
              <a:t>life-threatening</a:t>
            </a:r>
            <a:r>
              <a:rPr lang="en-US" dirty="0"/>
              <a:t>; and    </a:t>
            </a:r>
          </a:p>
          <a:p>
            <a:pPr marL="0" indent="0">
              <a:buNone/>
            </a:pPr>
            <a:r>
              <a:rPr lang="en-US" dirty="0"/>
              <a:t>   	(2) Require </a:t>
            </a:r>
            <a:r>
              <a:rPr lang="en-US" b="1" dirty="0">
                <a:solidFill>
                  <a:srgbClr val="FF0000"/>
                </a:solidFill>
              </a:rPr>
              <a:t>multidisciplinary</a:t>
            </a:r>
            <a:r>
              <a:rPr lang="en-US" dirty="0"/>
              <a:t> management;   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1FA1-5AF9-0647-B31D-D6250D4530A3}" type="slidenum">
              <a:rPr lang="en-US" smtClean="0"/>
              <a:t>15</a:t>
            </a:fld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3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41518.6. Diseases of the Skin and Subcutaneous Tissues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(b) </a:t>
            </a:r>
            <a:r>
              <a:rPr lang="en-US" b="1" dirty="0">
                <a:solidFill>
                  <a:srgbClr val="FF0000"/>
                </a:solidFill>
              </a:rPr>
              <a:t>Scars </a:t>
            </a:r>
            <a:r>
              <a:rPr lang="en-US" dirty="0"/>
              <a:t>when </a:t>
            </a:r>
            <a:r>
              <a:rPr lang="en-US" b="1" dirty="0">
                <a:solidFill>
                  <a:srgbClr val="FF0000"/>
                </a:solidFill>
              </a:rPr>
              <a:t>surgery</a:t>
            </a:r>
            <a:r>
              <a:rPr lang="en-US" dirty="0"/>
              <a:t> is required and </a:t>
            </a:r>
            <a:r>
              <a:rPr lang="en-US" b="1" dirty="0">
                <a:solidFill>
                  <a:srgbClr val="FF0000"/>
                </a:solidFill>
              </a:rPr>
              <a:t>at least one </a:t>
            </a:r>
            <a:r>
              <a:rPr lang="en-US" dirty="0"/>
              <a:t>of the </a:t>
            </a:r>
            <a:r>
              <a:rPr lang="en-US" dirty="0" smtClean="0"/>
              <a:t>	following </a:t>
            </a:r>
            <a:r>
              <a:rPr lang="en-US" dirty="0"/>
              <a:t>criteria is met: </a:t>
            </a:r>
          </a:p>
          <a:p>
            <a:pPr marL="0" indent="0">
              <a:buNone/>
            </a:pPr>
            <a:r>
              <a:rPr lang="en-US" dirty="0"/>
              <a:t>	(1) There is limitation of or loss of mobility </a:t>
            </a:r>
            <a:r>
              <a:rPr lang="en-US" dirty="0" smtClean="0"/>
              <a:t>of a </a:t>
            </a:r>
            <a:r>
              <a:rPr lang="en-US" b="1" dirty="0">
                <a:solidFill>
                  <a:srgbClr val="FF0000"/>
                </a:solidFill>
              </a:rPr>
              <a:t>major </a:t>
            </a:r>
            <a:r>
              <a:rPr lang="en-US" b="1" dirty="0" smtClean="0">
                <a:solidFill>
                  <a:srgbClr val="FF0000"/>
                </a:solidFill>
              </a:rPr>
              <a:t>joint</a:t>
            </a:r>
            <a:r>
              <a:rPr lang="en-US" dirty="0"/>
              <a:t>, </a:t>
            </a:r>
            <a:r>
              <a:rPr lang="en-US" dirty="0" smtClean="0"/>
              <a:t>		such </a:t>
            </a:r>
            <a:r>
              <a:rPr lang="en-US" dirty="0"/>
              <a:t>as the ankle, knee, hip</a:t>
            </a:r>
            <a:r>
              <a:rPr lang="en-US" dirty="0" smtClean="0"/>
              <a:t>, wrist</a:t>
            </a:r>
            <a:r>
              <a:rPr lang="en-US" dirty="0"/>
              <a:t>, elbow, or </a:t>
            </a:r>
            <a:r>
              <a:rPr lang="en-US" dirty="0" smtClean="0"/>
              <a:t>shoulder</a:t>
            </a:r>
            <a:r>
              <a:rPr lang="en-US" dirty="0"/>
              <a:t>; </a:t>
            </a:r>
            <a:r>
              <a:rPr lang="en-US" dirty="0" smtClean="0"/>
              <a:t>or   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	(2) They are </a:t>
            </a:r>
            <a:r>
              <a:rPr lang="en-US" b="1" dirty="0">
                <a:solidFill>
                  <a:srgbClr val="FF0000"/>
                </a:solidFill>
              </a:rPr>
              <a:t>disabling </a:t>
            </a:r>
            <a:r>
              <a:rPr lang="en-US" dirty="0"/>
              <a:t>or </a:t>
            </a:r>
            <a:r>
              <a:rPr lang="en-US" b="1" dirty="0">
                <a:solidFill>
                  <a:srgbClr val="FF0000"/>
                </a:solidFill>
              </a:rPr>
              <a:t>severely disfiguring</a:t>
            </a:r>
            <a:r>
              <a:rPr lang="en-US" dirty="0"/>
              <a:t>.    </a:t>
            </a:r>
          </a:p>
          <a:p>
            <a:pPr marL="0" indent="0">
              <a:buNone/>
            </a:pPr>
            <a:r>
              <a:rPr lang="en-US" dirty="0"/>
              <a:t>(c) Congenital anomalies of the skin or subcutaneous tissue that </a:t>
            </a:r>
            <a:r>
              <a:rPr lang="en-US" dirty="0" smtClean="0"/>
              <a:t>	meet </a:t>
            </a:r>
            <a:r>
              <a:rPr lang="en-US" dirty="0"/>
              <a:t>the criteria of section 41518.8.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1FA1-5AF9-0647-B31D-D6250D4530A3}" type="slidenum">
              <a:rPr lang="en-US" smtClean="0"/>
              <a:t>16</a:t>
            </a:fld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980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2009"/>
            <a:ext cx="8229600" cy="835010"/>
          </a:xfrm>
        </p:spPr>
        <p:txBody>
          <a:bodyPr/>
          <a:lstStyle/>
          <a:p>
            <a:r>
              <a:rPr lang="en-US" sz="3200" dirty="0"/>
              <a:t>41518.7. Diseases of the Musculoskeletal System and Connective Tissue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12144"/>
            <a:ext cx="8597900" cy="434420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(a)</a:t>
            </a:r>
          </a:p>
          <a:p>
            <a:pPr marL="0" indent="0">
              <a:buNone/>
            </a:pPr>
            <a:r>
              <a:rPr lang="en-US" dirty="0" smtClean="0"/>
              <a:t>	(</a:t>
            </a:r>
            <a:r>
              <a:rPr lang="en-US" dirty="0"/>
              <a:t>1) Acute and chronic </a:t>
            </a:r>
            <a:r>
              <a:rPr lang="en-US" b="1" dirty="0" err="1">
                <a:solidFill>
                  <a:srgbClr val="FF0000"/>
                </a:solidFill>
              </a:rPr>
              <a:t>suppurative</a:t>
            </a:r>
            <a:r>
              <a:rPr lang="en-US" dirty="0"/>
              <a:t> infections of the joint;    </a:t>
            </a:r>
          </a:p>
          <a:p>
            <a:pPr marL="0" indent="0">
              <a:buNone/>
            </a:pPr>
            <a:r>
              <a:rPr lang="en-US" dirty="0" smtClean="0"/>
              <a:t>	(</a:t>
            </a:r>
            <a:r>
              <a:rPr lang="en-US" dirty="0"/>
              <a:t>2) </a:t>
            </a:r>
            <a:r>
              <a:rPr lang="en-US" b="1" dirty="0">
                <a:solidFill>
                  <a:srgbClr val="FF0000"/>
                </a:solidFill>
              </a:rPr>
              <a:t>Chronic, progressive or recurrent inflammatory disease </a:t>
            </a:r>
            <a:r>
              <a:rPr lang="en-US" b="1" dirty="0" smtClean="0">
                <a:solidFill>
                  <a:srgbClr val="FF0000"/>
                </a:solidFill>
              </a:rPr>
              <a:t>			of </a:t>
            </a:r>
            <a:r>
              <a:rPr lang="en-US" b="1" dirty="0">
                <a:solidFill>
                  <a:srgbClr val="FF0000"/>
                </a:solidFill>
              </a:rPr>
              <a:t>the connective tissue or joints</a:t>
            </a:r>
            <a:r>
              <a:rPr lang="en-US" dirty="0"/>
              <a:t>, such as rheumatoid </a:t>
            </a:r>
            <a:r>
              <a:rPr lang="en-US" dirty="0" smtClean="0"/>
              <a:t>				arthritis</a:t>
            </a:r>
            <a:r>
              <a:rPr lang="en-US" dirty="0"/>
              <a:t>, inflammatory </a:t>
            </a:r>
            <a:r>
              <a:rPr lang="en-US" dirty="0" err="1"/>
              <a:t>polyarthropathy</a:t>
            </a:r>
            <a:r>
              <a:rPr lang="en-US" dirty="0"/>
              <a:t>, lupus </a:t>
            </a:r>
            <a:r>
              <a:rPr lang="en-US" dirty="0" smtClean="0"/>
              <a:t>						erythematosus</a:t>
            </a:r>
            <a:r>
              <a:rPr lang="en-US" dirty="0"/>
              <a:t>, dermatomyositis, and scleroderma;    </a:t>
            </a:r>
          </a:p>
          <a:p>
            <a:pPr marL="0" indent="0">
              <a:buNone/>
            </a:pPr>
            <a:r>
              <a:rPr lang="en-US" dirty="0" smtClean="0"/>
              <a:t>	(</a:t>
            </a:r>
            <a:r>
              <a:rPr lang="en-US" dirty="0"/>
              <a:t>3) Chronic, progressive, or degenerative diseases of </a:t>
            </a:r>
            <a:r>
              <a:rPr lang="en-US" b="1" dirty="0">
                <a:solidFill>
                  <a:srgbClr val="FF0000"/>
                </a:solidFill>
              </a:rPr>
              <a:t>muscles </a:t>
            </a:r>
            <a:r>
              <a:rPr lang="en-US" b="1" dirty="0" smtClean="0">
                <a:solidFill>
                  <a:srgbClr val="FF0000"/>
                </a:solidFill>
              </a:rPr>
              <a:t>			and </a:t>
            </a:r>
            <a:r>
              <a:rPr lang="en-US" b="1" dirty="0">
                <a:solidFill>
                  <a:srgbClr val="FF0000"/>
                </a:solidFill>
              </a:rPr>
              <a:t>fascia</a:t>
            </a:r>
            <a:r>
              <a:rPr lang="en-US" dirty="0"/>
              <a:t>, such as </a:t>
            </a:r>
            <a:r>
              <a:rPr lang="en-US" dirty="0" err="1"/>
              <a:t>myasthenias</a:t>
            </a:r>
            <a:r>
              <a:rPr lang="en-US" dirty="0"/>
              <a:t>, </a:t>
            </a:r>
            <a:r>
              <a:rPr lang="en-US" dirty="0" err="1"/>
              <a:t>myotonias</a:t>
            </a:r>
            <a:r>
              <a:rPr lang="en-US" dirty="0"/>
              <a:t>, dystrophies, </a:t>
            </a:r>
            <a:r>
              <a:rPr lang="en-US" dirty="0" smtClean="0"/>
              <a:t>			and atrophies </a:t>
            </a:r>
            <a:r>
              <a:rPr lang="en-US" dirty="0"/>
              <a:t>that lead to atrophy, weakness, contracture </a:t>
            </a:r>
            <a:r>
              <a:rPr lang="en-US" dirty="0" smtClean="0"/>
              <a:t>			and deformity</a:t>
            </a:r>
            <a:r>
              <a:rPr lang="en-US" dirty="0"/>
              <a:t>, and motor disability;   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1FA1-5AF9-0647-B31D-D6250D4530A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602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2009"/>
            <a:ext cx="8229600" cy="788192"/>
          </a:xfrm>
        </p:spPr>
        <p:txBody>
          <a:bodyPr/>
          <a:lstStyle/>
          <a:p>
            <a:r>
              <a:rPr lang="en-US" sz="3200" dirty="0"/>
              <a:t>41518.7. Diseases of the Musculoskeletal System and Connective Tissue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92300"/>
            <a:ext cx="8229600" cy="38989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	(</a:t>
            </a:r>
            <a:r>
              <a:rPr lang="en-US" dirty="0"/>
              <a:t>4) Intervertebral disc </a:t>
            </a:r>
            <a:r>
              <a:rPr lang="en-US" b="1" dirty="0">
                <a:solidFill>
                  <a:srgbClr val="FF0000"/>
                </a:solidFill>
              </a:rPr>
              <a:t>herniation</a:t>
            </a:r>
            <a:r>
              <a:rPr lang="en-US" dirty="0"/>
              <a:t>;    </a:t>
            </a:r>
          </a:p>
          <a:p>
            <a:pPr marL="0" indent="0">
              <a:buNone/>
            </a:pPr>
            <a:r>
              <a:rPr lang="en-US" dirty="0" smtClean="0"/>
              <a:t>	(</a:t>
            </a:r>
            <a:r>
              <a:rPr lang="en-US" dirty="0"/>
              <a:t>5) Scoliosis with a curvature of </a:t>
            </a:r>
            <a:r>
              <a:rPr lang="en-US" b="1" dirty="0">
                <a:solidFill>
                  <a:srgbClr val="FF0000"/>
                </a:solidFill>
              </a:rPr>
              <a:t>20 degrees or greater</a:t>
            </a:r>
            <a:r>
              <a:rPr lang="en-US" dirty="0"/>
              <a:t>;    </a:t>
            </a:r>
          </a:p>
          <a:p>
            <a:pPr marL="0" indent="0">
              <a:buNone/>
            </a:pPr>
            <a:r>
              <a:rPr lang="en-US" dirty="0" smtClean="0"/>
              <a:t>	(</a:t>
            </a:r>
            <a:r>
              <a:rPr lang="en-US" dirty="0"/>
              <a:t>6) </a:t>
            </a:r>
            <a:r>
              <a:rPr lang="en-US" b="1" dirty="0">
                <a:solidFill>
                  <a:srgbClr val="FF0000"/>
                </a:solidFill>
              </a:rPr>
              <a:t>Other disease of the bones and joints, except fractures, </a:t>
            </a:r>
            <a:r>
              <a:rPr lang="en-US" b="1" dirty="0" smtClean="0">
                <a:solidFill>
                  <a:srgbClr val="FF0000"/>
                </a:solidFill>
              </a:rPr>
              <a:t>		</a:t>
            </a:r>
            <a:r>
              <a:rPr lang="en-US" dirty="0" smtClean="0"/>
              <a:t>resulting </a:t>
            </a:r>
            <a:r>
              <a:rPr lang="en-US" dirty="0"/>
              <a:t>in limitation of normal function and requiring </a:t>
            </a:r>
            <a:r>
              <a:rPr lang="en-US" dirty="0" smtClean="0"/>
              <a:t>			surgery</a:t>
            </a:r>
            <a:r>
              <a:rPr lang="en-US" dirty="0"/>
              <a:t>, complex customized bracing, or more than two </a:t>
            </a:r>
            <a:r>
              <a:rPr lang="en-US" dirty="0" smtClean="0"/>
              <a:t>		castings</a:t>
            </a:r>
            <a:r>
              <a:rPr lang="en-US" dirty="0"/>
              <a:t>; or    </a:t>
            </a:r>
          </a:p>
          <a:p>
            <a:pPr marL="0" indent="0">
              <a:buNone/>
            </a:pPr>
            <a:r>
              <a:rPr lang="en-US" dirty="0" smtClean="0"/>
              <a:t>	(</a:t>
            </a:r>
            <a:r>
              <a:rPr lang="en-US" dirty="0"/>
              <a:t>7) Congenital anomalies of the musculoskeletal system or </a:t>
            </a:r>
            <a:r>
              <a:rPr lang="en-US" dirty="0" smtClean="0"/>
              <a:t>			connective </a:t>
            </a:r>
            <a:r>
              <a:rPr lang="en-US" dirty="0"/>
              <a:t>tissue that meet the criteria of section </a:t>
            </a:r>
            <a:r>
              <a:rPr lang="en-US" dirty="0" smtClean="0"/>
              <a:t>				41518.8</a:t>
            </a:r>
            <a:r>
              <a:rPr lang="en-US" dirty="0"/>
              <a:t>.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1FA1-5AF9-0647-B31D-D6250D4530A3}" type="slidenum">
              <a:rPr lang="en-US" smtClean="0"/>
              <a:t>18</a:t>
            </a:fld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516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 bwMode="auto">
          <a:xfrm>
            <a:off x="520700" y="4829989"/>
            <a:ext cx="7937500" cy="961211"/>
          </a:xfrm>
          <a:prstGeom prst="rect">
            <a:avLst/>
          </a:prstGeom>
          <a:gradFill flip="none" rotWithShape="1">
            <a:gsLst>
              <a:gs pos="69000">
                <a:schemeClr val="tx1">
                  <a:alpha val="22000"/>
                </a:schemeClr>
              </a:gs>
              <a:gs pos="100000">
                <a:srgbClr val="D9D9D9">
                  <a:alpha val="22000"/>
                </a:srgbClr>
              </a:gs>
            </a:gsLst>
            <a:path path="shap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8900" marR="0" indent="-88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06400" y="1606553"/>
            <a:ext cx="8140700" cy="3956047"/>
          </a:xfrm>
          <a:prstGeom prst="roundRect">
            <a:avLst>
              <a:gd name="adj" fmla="val 2339"/>
            </a:avLst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  <a:lvl1pPr>
              <a:defRPr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endParaRPr lang="en-US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Section </a:t>
            </a:r>
            <a:r>
              <a:rPr lang="en-US" sz="3200" dirty="0"/>
              <a:t>III: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600" dirty="0"/>
              <a:t>Dr. Sunthorn Sumethasorn</a:t>
            </a:r>
          </a:p>
          <a:p>
            <a:pPr marL="0" indent="0" algn="ctr">
              <a:buNone/>
            </a:pPr>
            <a:r>
              <a:rPr lang="en-US" dirty="0" smtClean="0"/>
              <a:t>Assistant </a:t>
            </a:r>
            <a:r>
              <a:rPr lang="en-US" dirty="0"/>
              <a:t>Medical Director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</a:rPr>
              <a:t>Topics</a:t>
            </a:r>
            <a:r>
              <a:rPr lang="en-US" b="1" dirty="0">
                <a:solidFill>
                  <a:srgbClr val="FF0000"/>
                </a:solidFill>
              </a:rPr>
              <a:t>: </a:t>
            </a:r>
          </a:p>
          <a:p>
            <a:pPr marL="0" indent="0" algn="ctr">
              <a:buNone/>
            </a:pPr>
            <a:r>
              <a:rPr lang="en-US" dirty="0" smtClean="0"/>
              <a:t>Sections</a:t>
            </a:r>
            <a:r>
              <a:rPr lang="en-US" dirty="0"/>
              <a:t>: </a:t>
            </a:r>
            <a:r>
              <a:rPr lang="en-US" dirty="0" smtClean="0"/>
              <a:t>Circulatory System </a:t>
            </a:r>
            <a:r>
              <a:rPr lang="en-US" dirty="0"/>
              <a:t>to A</a:t>
            </a:r>
            <a:r>
              <a:rPr lang="en-US" dirty="0" smtClean="0"/>
              <a:t>ccidents, </a:t>
            </a:r>
          </a:p>
          <a:p>
            <a:pPr marL="0" indent="0" algn="ctr">
              <a:buNone/>
            </a:pPr>
            <a:r>
              <a:rPr lang="en-US" dirty="0" smtClean="0"/>
              <a:t>and NICU Criteria</a:t>
            </a:r>
          </a:p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1FA1-5AF9-0647-B31D-D6250D4530A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400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2009"/>
            <a:ext cx="8229600" cy="788192"/>
          </a:xfrm>
        </p:spPr>
        <p:txBody>
          <a:bodyPr/>
          <a:lstStyle/>
          <a:p>
            <a:r>
              <a:rPr lang="en-US" sz="3200" dirty="0"/>
              <a:t>41518.7. Diseases of the Musculoskeletal System and Connective Tissue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44700"/>
            <a:ext cx="8229600" cy="37465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(b) </a:t>
            </a:r>
            <a:r>
              <a:rPr lang="en-US" b="1" dirty="0">
                <a:solidFill>
                  <a:srgbClr val="FF0000"/>
                </a:solidFill>
              </a:rPr>
              <a:t>Minor</a:t>
            </a:r>
            <a:r>
              <a:rPr lang="en-US" dirty="0"/>
              <a:t> orthopedic conditions, such as tibia torsion, femoral </a:t>
            </a:r>
            <a:r>
              <a:rPr lang="en-US" dirty="0" smtClean="0"/>
              <a:t>	</a:t>
            </a:r>
            <a:r>
              <a:rPr lang="en-US" dirty="0" err="1" smtClean="0"/>
              <a:t>anteversion</a:t>
            </a:r>
            <a:r>
              <a:rPr lang="en-US" dirty="0"/>
              <a:t>, knock knees, pigeon toes, and flat feet, which </a:t>
            </a:r>
            <a:r>
              <a:rPr lang="en-US" dirty="0" smtClean="0"/>
              <a:t>	only </a:t>
            </a:r>
            <a:r>
              <a:rPr lang="en-US" dirty="0"/>
              <a:t>require special shoes, splints, and/or simple bracing </a:t>
            </a:r>
            <a:r>
              <a:rPr lang="en-US" dirty="0" smtClean="0"/>
              <a:t>  	are</a:t>
            </a:r>
            <a:r>
              <a:rPr lang="en-US" b="1" dirty="0" smtClean="0">
                <a:solidFill>
                  <a:srgbClr val="FF0000"/>
                </a:solidFill>
              </a:rPr>
              <a:t> NOT </a:t>
            </a:r>
            <a:r>
              <a:rPr lang="en-US" dirty="0" smtClean="0"/>
              <a:t>eligible</a:t>
            </a:r>
            <a:r>
              <a:rPr lang="en-US" dirty="0"/>
              <a:t>.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1FA1-5AF9-0647-B31D-D6250D4530A3}" type="slidenum">
              <a:rPr lang="en-US" smtClean="0"/>
              <a:t>19</a:t>
            </a:fld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3954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Musculoskeletal </a:t>
            </a:r>
            <a:r>
              <a:rPr lang="en-US" sz="3200" dirty="0" smtClean="0"/>
              <a:t>System </a:t>
            </a:r>
            <a:r>
              <a:rPr lang="en-US" sz="3200" dirty="0"/>
              <a:t>and </a:t>
            </a:r>
            <a:r>
              <a:rPr lang="en-US" sz="3200" dirty="0" smtClean="0"/>
              <a:t>Connective Tissue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</a:rPr>
              <a:t>KEY POINTS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Not all </a:t>
            </a:r>
            <a:r>
              <a:rPr lang="en-US" dirty="0"/>
              <a:t>Rheumatologic conditions are CCS eligible.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Kyphosis </a:t>
            </a:r>
            <a:r>
              <a:rPr lang="en-US" dirty="0" smtClean="0"/>
              <a:t>is</a:t>
            </a:r>
            <a:r>
              <a:rPr lang="en-US" b="1" dirty="0" smtClean="0">
                <a:solidFill>
                  <a:srgbClr val="FF0000"/>
                </a:solidFill>
              </a:rPr>
              <a:t> not the same as</a:t>
            </a:r>
            <a:r>
              <a:rPr lang="en-US" dirty="0" smtClean="0"/>
              <a:t> </a:t>
            </a:r>
            <a:r>
              <a:rPr lang="en-US" dirty="0"/>
              <a:t>scoliosis.</a:t>
            </a:r>
          </a:p>
          <a:p>
            <a:pPr lvl="1"/>
            <a:r>
              <a:rPr lang="en-US" dirty="0"/>
              <a:t>Decreased athletic performance </a:t>
            </a:r>
            <a:r>
              <a:rPr lang="en-US" dirty="0" smtClean="0"/>
              <a:t>is </a:t>
            </a:r>
            <a:r>
              <a:rPr lang="en-US" b="1" dirty="0" smtClean="0">
                <a:solidFill>
                  <a:srgbClr val="FF0000"/>
                </a:solidFill>
              </a:rPr>
              <a:t>not the same as</a:t>
            </a:r>
            <a:r>
              <a:rPr lang="en-US" dirty="0" smtClean="0"/>
              <a:t> </a:t>
            </a:r>
            <a:r>
              <a:rPr lang="en-US" dirty="0"/>
              <a:t>limitation of normal function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1FA1-5AF9-0647-B31D-D6250D4530A3}" type="slidenum">
              <a:rPr lang="en-US" smtClean="0"/>
              <a:t>20</a:t>
            </a:fld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4670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Musculoskeletal </a:t>
            </a:r>
            <a:r>
              <a:rPr lang="en-US" sz="3200" dirty="0" smtClean="0"/>
              <a:t>System </a:t>
            </a:r>
            <a:r>
              <a:rPr lang="en-US" sz="3200" dirty="0"/>
              <a:t>and </a:t>
            </a:r>
            <a:r>
              <a:rPr lang="en-US" sz="3200" dirty="0" smtClean="0"/>
              <a:t>Connective Tissue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pPr marL="0" indent="0">
              <a:buNone/>
            </a:pPr>
            <a:r>
              <a:rPr lang="en-US" sz="2800" b="1" dirty="0" smtClean="0"/>
              <a:t>Examples </a:t>
            </a:r>
            <a:r>
              <a:rPr lang="en-US" sz="2800" b="1" dirty="0"/>
              <a:t>of </a:t>
            </a:r>
            <a:r>
              <a:rPr lang="en-US" sz="2800" b="1" dirty="0">
                <a:solidFill>
                  <a:srgbClr val="FF0000"/>
                </a:solidFill>
              </a:rPr>
              <a:t>non-eligible</a:t>
            </a:r>
          </a:p>
          <a:p>
            <a:pPr lvl="1"/>
            <a:r>
              <a:rPr lang="en-US" dirty="0" smtClean="0"/>
              <a:t>Disc </a:t>
            </a:r>
            <a:r>
              <a:rPr lang="en-US" b="1" dirty="0">
                <a:solidFill>
                  <a:srgbClr val="FF0000"/>
                </a:solidFill>
              </a:rPr>
              <a:t>protrusion </a:t>
            </a:r>
            <a:r>
              <a:rPr lang="en-US" dirty="0"/>
              <a:t>or</a:t>
            </a:r>
            <a:r>
              <a:rPr lang="en-US" b="1" dirty="0">
                <a:solidFill>
                  <a:srgbClr val="FF0000"/>
                </a:solidFill>
              </a:rPr>
              <a:t> bulge</a:t>
            </a:r>
            <a:endParaRPr lang="en-US" dirty="0"/>
          </a:p>
          <a:p>
            <a:pPr lvl="1"/>
            <a:r>
              <a:rPr lang="en-US" dirty="0"/>
              <a:t>Pectus deformity (unlikely to limit normal functions)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1FA1-5AF9-0647-B31D-D6250D4530A3}" type="slidenum">
              <a:rPr lang="en-US" smtClean="0"/>
              <a:t>21</a:t>
            </a:fld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8103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41518.8. Congenital Anomalies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(a) CCS applicants with congenital anomalies shall be medically </a:t>
            </a:r>
            <a:r>
              <a:rPr lang="en-US" dirty="0" smtClean="0"/>
              <a:t>	eligible </a:t>
            </a:r>
            <a:r>
              <a:rPr lang="en-US" dirty="0"/>
              <a:t>for participation in the CCS program when the </a:t>
            </a:r>
            <a:r>
              <a:rPr lang="en-US" dirty="0" smtClean="0"/>
              <a:t>	congenital </a:t>
            </a:r>
            <a:r>
              <a:rPr lang="en-US" dirty="0"/>
              <a:t>anomaly is </a:t>
            </a:r>
            <a:r>
              <a:rPr lang="en-US" b="1" dirty="0">
                <a:solidFill>
                  <a:srgbClr val="FF0000"/>
                </a:solidFill>
              </a:rPr>
              <a:t>amenable to </a:t>
            </a:r>
            <a:r>
              <a:rPr lang="en-US" dirty="0"/>
              <a:t>cure, correction, or </a:t>
            </a:r>
            <a:r>
              <a:rPr lang="en-US" dirty="0" smtClean="0"/>
              <a:t>	amelioration</a:t>
            </a:r>
            <a:r>
              <a:rPr lang="en-US" dirty="0"/>
              <a:t>; </a:t>
            </a:r>
            <a:r>
              <a:rPr lang="en-US" b="1" dirty="0">
                <a:solidFill>
                  <a:srgbClr val="FF0000"/>
                </a:solidFill>
              </a:rPr>
              <a:t>and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(</a:t>
            </a:r>
            <a:r>
              <a:rPr lang="en-US" dirty="0"/>
              <a:t>1) Limits or compromises a </a:t>
            </a:r>
            <a:r>
              <a:rPr lang="en-US" b="1" dirty="0">
                <a:solidFill>
                  <a:srgbClr val="FF0000"/>
                </a:solidFill>
              </a:rPr>
              <a:t>body function </a:t>
            </a:r>
            <a:r>
              <a:rPr lang="en-US" dirty="0"/>
              <a:t>based on a </a:t>
            </a:r>
            <a:r>
              <a:rPr lang="en-US" dirty="0" smtClean="0"/>
              <a:t>				combination </a:t>
            </a:r>
            <a:r>
              <a:rPr lang="en-US" dirty="0"/>
              <a:t>of factors such as its size, type and </a:t>
            </a:r>
            <a:r>
              <a:rPr lang="en-US" dirty="0" smtClean="0"/>
              <a:t>					location</a:t>
            </a:r>
            <a:r>
              <a:rPr lang="en-US" dirty="0"/>
              <a:t>; </a:t>
            </a:r>
            <a:r>
              <a:rPr lang="en-US" b="1" dirty="0" smtClean="0">
                <a:solidFill>
                  <a:srgbClr val="FF0000"/>
                </a:solidFill>
              </a:rPr>
              <a:t>or </a:t>
            </a:r>
            <a:r>
              <a:rPr lang="en-US" dirty="0" smtClean="0"/>
              <a:t>  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	</a:t>
            </a:r>
            <a:r>
              <a:rPr lang="en-US" dirty="0" smtClean="0"/>
              <a:t>	(</a:t>
            </a:r>
            <a:r>
              <a:rPr lang="en-US" dirty="0"/>
              <a:t>2) Is </a:t>
            </a:r>
            <a:r>
              <a:rPr lang="en-US" b="1" dirty="0">
                <a:solidFill>
                  <a:srgbClr val="FF0000"/>
                </a:solidFill>
              </a:rPr>
              <a:t>severely disfiguring</a:t>
            </a:r>
            <a:r>
              <a:rPr lang="en-US" dirty="0"/>
              <a:t>.   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1FA1-5AF9-0647-B31D-D6250D4530A3}" type="slidenum">
              <a:rPr lang="en-US" smtClean="0"/>
              <a:t>22</a:t>
            </a:fld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3971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41518.8. Congenital Anomalies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(b) The following conditions </a:t>
            </a:r>
            <a:r>
              <a:rPr lang="en-US" b="1" dirty="0">
                <a:solidFill>
                  <a:srgbClr val="FF0000"/>
                </a:solidFill>
              </a:rPr>
              <a:t>shall not </a:t>
            </a:r>
            <a:r>
              <a:rPr lang="en-US" dirty="0"/>
              <a:t>be medically eligible for </a:t>
            </a:r>
            <a:r>
              <a:rPr lang="en-US" dirty="0" smtClean="0"/>
              <a:t>	the </a:t>
            </a:r>
            <a:r>
              <a:rPr lang="en-US" dirty="0"/>
              <a:t>CCS program when the application for eligibility is based </a:t>
            </a:r>
            <a:r>
              <a:rPr lang="en-US" dirty="0" smtClean="0"/>
              <a:t>	</a:t>
            </a:r>
            <a:r>
              <a:rPr lang="en-US" b="1" dirty="0" smtClean="0">
                <a:solidFill>
                  <a:srgbClr val="FF0000"/>
                </a:solidFill>
              </a:rPr>
              <a:t>solely</a:t>
            </a:r>
            <a:r>
              <a:rPr lang="en-US" dirty="0" smtClean="0"/>
              <a:t> </a:t>
            </a:r>
            <a:r>
              <a:rPr lang="en-US" dirty="0"/>
              <a:t>on their presence: </a:t>
            </a:r>
          </a:p>
          <a:p>
            <a:pPr marL="0" indent="0">
              <a:buNone/>
            </a:pPr>
            <a:r>
              <a:rPr lang="en-US" dirty="0"/>
              <a:t>   	</a:t>
            </a:r>
            <a:r>
              <a:rPr lang="en-US" dirty="0" smtClean="0"/>
              <a:t>	(</a:t>
            </a:r>
            <a:r>
              <a:rPr lang="en-US" dirty="0"/>
              <a:t>1) Inguinal and umbilical hernia;    </a:t>
            </a:r>
          </a:p>
          <a:p>
            <a:pPr marL="0" indent="0">
              <a:buNone/>
            </a:pPr>
            <a:r>
              <a:rPr lang="en-US" dirty="0"/>
              <a:t>   	</a:t>
            </a:r>
            <a:r>
              <a:rPr lang="en-US" dirty="0" smtClean="0"/>
              <a:t>	(</a:t>
            </a:r>
            <a:r>
              <a:rPr lang="en-US" dirty="0"/>
              <a:t>2) Hydrocele; or    </a:t>
            </a:r>
          </a:p>
          <a:p>
            <a:pPr marL="0" indent="0">
              <a:buNone/>
            </a:pPr>
            <a:r>
              <a:rPr lang="en-US" dirty="0"/>
              <a:t>   	</a:t>
            </a:r>
            <a:r>
              <a:rPr lang="en-US" dirty="0" smtClean="0"/>
              <a:t>	(</a:t>
            </a:r>
            <a:r>
              <a:rPr lang="en-US" dirty="0"/>
              <a:t>3) Unilateral undescended testicle.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1FA1-5AF9-0647-B31D-D6250D4530A3}" type="slidenum">
              <a:rPr lang="en-US" smtClean="0"/>
              <a:t>23</a:t>
            </a:fld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7358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Congenital </a:t>
            </a:r>
            <a:r>
              <a:rPr lang="en-US" sz="3200" dirty="0" smtClean="0"/>
              <a:t>Anomalies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</a:rPr>
              <a:t>KEY POINTS:</a:t>
            </a:r>
          </a:p>
          <a:p>
            <a:r>
              <a:rPr lang="en-US" dirty="0"/>
              <a:t>Congenital = present </a:t>
            </a:r>
            <a:r>
              <a:rPr lang="en-US" b="1" dirty="0">
                <a:solidFill>
                  <a:srgbClr val="FF0000"/>
                </a:solidFill>
              </a:rPr>
              <a:t>at birth</a:t>
            </a:r>
          </a:p>
          <a:p>
            <a:r>
              <a:rPr lang="en-US" dirty="0">
                <a:solidFill>
                  <a:srgbClr val="FF0000"/>
                </a:solidFill>
              </a:rPr>
              <a:t>“Amenable to cure, correction, or amelioration” </a:t>
            </a:r>
            <a:r>
              <a:rPr lang="en-US" dirty="0"/>
              <a:t>generally applies to the congenital </a:t>
            </a:r>
            <a:r>
              <a:rPr lang="en-US" dirty="0">
                <a:solidFill>
                  <a:srgbClr val="FF0000"/>
                </a:solidFill>
              </a:rPr>
              <a:t>condition itself.</a:t>
            </a:r>
            <a:r>
              <a:rPr lang="en-US" dirty="0"/>
              <a:t> </a:t>
            </a:r>
          </a:p>
          <a:p>
            <a:r>
              <a:rPr lang="en-US" dirty="0"/>
              <a:t>Examples:</a:t>
            </a:r>
          </a:p>
          <a:p>
            <a:pPr lvl="1"/>
            <a:r>
              <a:rPr lang="en-US" dirty="0"/>
              <a:t>some brain malformations do not have treatment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/>
              <a:t>toward the condition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/>
              <a:t>(</a:t>
            </a:r>
            <a:r>
              <a:rPr lang="en-US" dirty="0" err="1"/>
              <a:t>polymicrogyria</a:t>
            </a:r>
            <a:r>
              <a:rPr lang="en-US" dirty="0"/>
              <a:t>, microcephaly, </a:t>
            </a:r>
            <a:r>
              <a:rPr lang="en-US" dirty="0" err="1"/>
              <a:t>schizencephaly</a:t>
            </a:r>
            <a:r>
              <a:rPr lang="en-US" dirty="0"/>
              <a:t>, agenesis of corpus callosum, etc.), therefore </a:t>
            </a:r>
            <a:r>
              <a:rPr lang="en-US" b="1" dirty="0">
                <a:solidFill>
                  <a:srgbClr val="FF0000"/>
                </a:solidFill>
              </a:rPr>
              <a:t>not eligible</a:t>
            </a:r>
            <a:r>
              <a:rPr lang="en-US" dirty="0"/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1FA1-5AF9-0647-B31D-D6250D4530A3}" type="slidenum">
              <a:rPr lang="en-US" smtClean="0"/>
              <a:t>24</a:t>
            </a:fld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9722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2009"/>
            <a:ext cx="8229600" cy="915191"/>
          </a:xfrm>
        </p:spPr>
        <p:txBody>
          <a:bodyPr/>
          <a:lstStyle/>
          <a:p>
            <a:r>
              <a:rPr lang="en-US" sz="3200" dirty="0"/>
              <a:t>41518.9. Accidents, Poisonings, Violence, and Immunization </a:t>
            </a:r>
            <a:r>
              <a:rPr lang="en-US" sz="3200" dirty="0" smtClean="0"/>
              <a:t>Reactions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7700"/>
            <a:ext cx="8229600" cy="38735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(a) Injuries to organ systems or organs which, </a:t>
            </a:r>
            <a:r>
              <a:rPr lang="en-US" b="1" dirty="0">
                <a:solidFill>
                  <a:srgbClr val="FF0000"/>
                </a:solidFill>
              </a:rPr>
              <a:t>if left untreated</a:t>
            </a:r>
            <a:r>
              <a:rPr lang="en-US" dirty="0"/>
              <a:t>, </a:t>
            </a:r>
            <a:r>
              <a:rPr lang="en-US" dirty="0" smtClean="0"/>
              <a:t>	are </a:t>
            </a:r>
            <a:r>
              <a:rPr lang="en-US" dirty="0"/>
              <a:t>likely to result in permanent physical disability, </a:t>
            </a:r>
            <a:r>
              <a:rPr lang="en-US" dirty="0" smtClean="0"/>
              <a:t>	permanent </a:t>
            </a:r>
            <a:r>
              <a:rPr lang="en-US" dirty="0"/>
              <a:t>loss of function, severe disfigurement or death;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1FA1-5AF9-0647-B31D-D6250D4530A3}" type="slidenum">
              <a:rPr lang="en-US" smtClean="0"/>
              <a:t>25</a:t>
            </a:fld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1385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2009"/>
            <a:ext cx="8229600" cy="835010"/>
          </a:xfrm>
        </p:spPr>
        <p:txBody>
          <a:bodyPr/>
          <a:lstStyle/>
          <a:p>
            <a:r>
              <a:rPr lang="en-US" sz="3200" dirty="0"/>
              <a:t>41518.9. Accidents, Poisonings, Violence, and Immunization </a:t>
            </a:r>
            <a:r>
              <a:rPr lang="en-US" sz="3200" dirty="0" smtClean="0"/>
              <a:t>Reactions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12144"/>
            <a:ext cx="8229600" cy="377905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(b) Fractures of the </a:t>
            </a:r>
            <a:r>
              <a:rPr lang="en-US" b="1" dirty="0">
                <a:solidFill>
                  <a:srgbClr val="FF0000"/>
                </a:solidFill>
              </a:rPr>
              <a:t>spine, pelvis, or femur</a:t>
            </a:r>
            <a:r>
              <a:rPr lang="en-US" dirty="0"/>
              <a:t>; </a:t>
            </a:r>
          </a:p>
          <a:p>
            <a:pPr marL="0" indent="0">
              <a:buNone/>
            </a:pPr>
            <a:r>
              <a:rPr lang="en-US" dirty="0"/>
              <a:t>(c) Fractures of the </a:t>
            </a:r>
            <a:r>
              <a:rPr lang="en-US" b="1" dirty="0">
                <a:solidFill>
                  <a:srgbClr val="FF0000"/>
                </a:solidFill>
              </a:rPr>
              <a:t>skull</a:t>
            </a:r>
            <a:r>
              <a:rPr lang="en-US" dirty="0"/>
              <a:t> which, </a:t>
            </a:r>
            <a:r>
              <a:rPr lang="en-US" b="1" dirty="0">
                <a:solidFill>
                  <a:srgbClr val="FF0000"/>
                </a:solidFill>
              </a:rPr>
              <a:t>if left untreated</a:t>
            </a:r>
            <a:r>
              <a:rPr lang="en-US" dirty="0"/>
              <a:t>, would result in </a:t>
            </a:r>
            <a:r>
              <a:rPr lang="en-US" dirty="0" smtClean="0"/>
              <a:t>	Central </a:t>
            </a:r>
            <a:r>
              <a:rPr lang="en-US" dirty="0"/>
              <a:t>Nervous System complications or severe </a:t>
            </a:r>
            <a:r>
              <a:rPr lang="en-US" dirty="0" smtClean="0"/>
              <a:t>	disfigurement</a:t>
            </a:r>
            <a:r>
              <a:rPr lang="en-US" dirty="0"/>
              <a:t>; </a:t>
            </a:r>
          </a:p>
          <a:p>
            <a:pPr marL="0" indent="0">
              <a:buNone/>
            </a:pPr>
            <a:r>
              <a:rPr lang="en-US" dirty="0"/>
              <a:t>(d) All other fractures which require </a:t>
            </a:r>
            <a:r>
              <a:rPr lang="en-US" b="1" dirty="0">
                <a:solidFill>
                  <a:srgbClr val="FF0000"/>
                </a:solidFill>
              </a:rPr>
              <a:t>open reduction, internal </a:t>
            </a:r>
            <a:r>
              <a:rPr lang="en-US" b="1" dirty="0" smtClean="0">
                <a:solidFill>
                  <a:srgbClr val="FF0000"/>
                </a:solidFill>
              </a:rPr>
              <a:t>	fixation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/>
              <a:t>or which involve the </a:t>
            </a:r>
            <a:r>
              <a:rPr lang="en-US" b="1" dirty="0">
                <a:solidFill>
                  <a:srgbClr val="FF0000"/>
                </a:solidFill>
              </a:rPr>
              <a:t>joints or growth plates;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1FA1-5AF9-0647-B31D-D6250D4530A3}" type="slidenum">
              <a:rPr lang="en-US" smtClean="0"/>
              <a:t>26</a:t>
            </a:fld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9624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2009"/>
            <a:ext cx="8229600" cy="889791"/>
          </a:xfrm>
        </p:spPr>
        <p:txBody>
          <a:bodyPr/>
          <a:lstStyle/>
          <a:p>
            <a:r>
              <a:rPr lang="en-US" sz="3200" dirty="0"/>
              <a:t>41518.9. Accidents, Poisonings, Violence, and Immunization </a:t>
            </a:r>
            <a:r>
              <a:rPr lang="en-US" sz="3200" dirty="0" smtClean="0"/>
              <a:t>Reactions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9599"/>
            <a:ext cx="8686800" cy="5092701"/>
          </a:xfrm>
        </p:spPr>
        <p:txBody>
          <a:bodyPr/>
          <a:lstStyle/>
          <a:p>
            <a:pPr marL="0" indent="0">
              <a:buNone/>
            </a:pPr>
            <a:r>
              <a:rPr lang="en-US" sz="2200" dirty="0"/>
              <a:t>(e) </a:t>
            </a:r>
            <a:r>
              <a:rPr lang="en-US" sz="2200" b="1" dirty="0">
                <a:solidFill>
                  <a:srgbClr val="FF0000"/>
                </a:solidFill>
              </a:rPr>
              <a:t>Burns</a:t>
            </a:r>
            <a:r>
              <a:rPr lang="en-US" sz="2200" dirty="0"/>
              <a:t>, when at least one of the following is present</a:t>
            </a:r>
            <a:r>
              <a:rPr lang="en-US" sz="2200" dirty="0" smtClean="0"/>
              <a:t>:</a:t>
            </a:r>
          </a:p>
          <a:p>
            <a:pPr marL="0" indent="0">
              <a:buNone/>
            </a:pPr>
            <a:r>
              <a:rPr lang="en-US" sz="2200" dirty="0" smtClean="0"/>
              <a:t> </a:t>
            </a:r>
            <a:endParaRPr lang="en-US" sz="2200" dirty="0"/>
          </a:p>
          <a:p>
            <a:pPr marL="0" indent="0">
              <a:buNone/>
            </a:pPr>
            <a:r>
              <a:rPr lang="en-US" sz="2200" dirty="0"/>
              <a:t>	(1) </a:t>
            </a:r>
            <a:r>
              <a:rPr lang="en-US" sz="2200" b="1" dirty="0">
                <a:solidFill>
                  <a:srgbClr val="FF0000"/>
                </a:solidFill>
              </a:rPr>
              <a:t>Second and third </a:t>
            </a:r>
            <a:r>
              <a:rPr lang="en-US" sz="2200" dirty="0"/>
              <a:t>degree burns of </a:t>
            </a:r>
            <a:r>
              <a:rPr lang="en-US" sz="2200" b="1" dirty="0">
                <a:solidFill>
                  <a:srgbClr val="FF0000"/>
                </a:solidFill>
              </a:rPr>
              <a:t>greater than 10 percent </a:t>
            </a:r>
            <a:r>
              <a:rPr lang="en-US" sz="2200" dirty="0"/>
              <a:t>of </a:t>
            </a:r>
            <a:r>
              <a:rPr lang="en-US" sz="2200" dirty="0" smtClean="0"/>
              <a:t>			the </a:t>
            </a:r>
            <a:r>
              <a:rPr lang="en-US" sz="2200" dirty="0"/>
              <a:t>body surface area for children </a:t>
            </a:r>
            <a:r>
              <a:rPr lang="en-US" sz="2200" b="1" dirty="0">
                <a:solidFill>
                  <a:srgbClr val="FF0000"/>
                </a:solidFill>
              </a:rPr>
              <a:t>less than 10 years </a:t>
            </a:r>
            <a:r>
              <a:rPr lang="en-US" sz="2200" dirty="0"/>
              <a:t>of age</a:t>
            </a:r>
            <a:r>
              <a:rPr lang="en-US" sz="2200" dirty="0" smtClean="0"/>
              <a:t>;</a:t>
            </a:r>
          </a:p>
          <a:p>
            <a:pPr marL="0" indent="0">
              <a:buNone/>
            </a:pPr>
            <a:r>
              <a:rPr lang="en-US" sz="2200" dirty="0" smtClean="0"/>
              <a:t>    </a:t>
            </a:r>
            <a:endParaRPr lang="en-US" sz="2200" dirty="0"/>
          </a:p>
          <a:p>
            <a:pPr marL="0" indent="0">
              <a:buNone/>
            </a:pPr>
            <a:r>
              <a:rPr lang="en-US" sz="2200" dirty="0"/>
              <a:t>	(2) </a:t>
            </a:r>
            <a:r>
              <a:rPr lang="en-US" sz="2200" b="1" dirty="0">
                <a:solidFill>
                  <a:srgbClr val="FF0000"/>
                </a:solidFill>
              </a:rPr>
              <a:t>Second and third</a:t>
            </a:r>
            <a:r>
              <a:rPr lang="en-US" sz="2200" dirty="0"/>
              <a:t> degree burns of </a:t>
            </a:r>
            <a:r>
              <a:rPr lang="en-US" sz="2200" b="1" dirty="0">
                <a:solidFill>
                  <a:srgbClr val="FF0000"/>
                </a:solidFill>
              </a:rPr>
              <a:t>greater than 20 percent </a:t>
            </a:r>
            <a:r>
              <a:rPr lang="en-US" sz="2200" dirty="0"/>
              <a:t>of </a:t>
            </a:r>
            <a:r>
              <a:rPr lang="en-US" sz="2200" dirty="0" smtClean="0"/>
              <a:t>			the </a:t>
            </a:r>
            <a:r>
              <a:rPr lang="en-US" sz="2200" dirty="0"/>
              <a:t>body surface area for children </a:t>
            </a:r>
            <a:r>
              <a:rPr lang="en-US" sz="2200" b="1" dirty="0">
                <a:solidFill>
                  <a:srgbClr val="FF0000"/>
                </a:solidFill>
              </a:rPr>
              <a:t>greater than 10 years </a:t>
            </a:r>
            <a:r>
              <a:rPr lang="en-US" sz="2200" dirty="0"/>
              <a:t>of </a:t>
            </a:r>
            <a:r>
              <a:rPr lang="en-US" sz="2200" dirty="0" smtClean="0"/>
              <a:t>				age</a:t>
            </a:r>
            <a:r>
              <a:rPr lang="en-US" sz="2200" dirty="0"/>
              <a:t>;    </a:t>
            </a:r>
            <a:endParaRPr lang="en-US" sz="2200" dirty="0" smtClean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200" dirty="0"/>
              <a:t>	(3) </a:t>
            </a:r>
            <a:r>
              <a:rPr lang="en-US" sz="2200" b="1" dirty="0">
                <a:solidFill>
                  <a:srgbClr val="FF0000"/>
                </a:solidFill>
              </a:rPr>
              <a:t>Third</a:t>
            </a:r>
            <a:r>
              <a:rPr lang="en-US" sz="2200" dirty="0"/>
              <a:t> degree burns of </a:t>
            </a:r>
            <a:r>
              <a:rPr lang="en-US" sz="2200" b="1" dirty="0">
                <a:solidFill>
                  <a:srgbClr val="FF0000"/>
                </a:solidFill>
              </a:rPr>
              <a:t>greater than 5 percent </a:t>
            </a:r>
            <a:r>
              <a:rPr lang="en-US" sz="2200" dirty="0"/>
              <a:t>of the body </a:t>
            </a:r>
            <a:r>
              <a:rPr lang="en-US" sz="2200" dirty="0" smtClean="0"/>
              <a:t>				surface </a:t>
            </a:r>
            <a:r>
              <a:rPr lang="en-US" sz="2200" dirty="0"/>
              <a:t>area for </a:t>
            </a:r>
            <a:r>
              <a:rPr lang="en-US" sz="2200" b="1" dirty="0">
                <a:solidFill>
                  <a:srgbClr val="FF0000"/>
                </a:solidFill>
              </a:rPr>
              <a:t>any age </a:t>
            </a:r>
            <a:r>
              <a:rPr lang="en-US" sz="2200" dirty="0"/>
              <a:t>group;    </a:t>
            </a:r>
          </a:p>
          <a:p>
            <a:pPr marL="0" indent="0">
              <a:buNone/>
            </a:pPr>
            <a:r>
              <a:rPr lang="en-US" sz="2200" dirty="0"/>
              <a:t>	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1FA1-5AF9-0647-B31D-D6250D4530A3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1260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2009"/>
            <a:ext cx="8229600" cy="889791"/>
          </a:xfrm>
        </p:spPr>
        <p:txBody>
          <a:bodyPr/>
          <a:lstStyle/>
          <a:p>
            <a:r>
              <a:rPr lang="en-US" sz="3200" dirty="0"/>
              <a:t>41518.9. Accidents, Poisonings, Violence, and Immunization </a:t>
            </a:r>
            <a:r>
              <a:rPr lang="en-US" sz="3200" dirty="0" smtClean="0"/>
              <a:t>Reactions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9599"/>
            <a:ext cx="8686800" cy="5092701"/>
          </a:xfrm>
        </p:spPr>
        <p:txBody>
          <a:bodyPr/>
          <a:lstStyle/>
          <a:p>
            <a:pPr marL="0" indent="0">
              <a:buNone/>
            </a:pPr>
            <a:r>
              <a:rPr lang="en-US" sz="2200" dirty="0"/>
              <a:t>(e) </a:t>
            </a:r>
            <a:r>
              <a:rPr lang="en-US" sz="2200" b="1" dirty="0">
                <a:solidFill>
                  <a:srgbClr val="FF0000"/>
                </a:solidFill>
              </a:rPr>
              <a:t>Burns</a:t>
            </a:r>
            <a:r>
              <a:rPr lang="en-US" sz="2200" dirty="0"/>
              <a:t>, when at least one of the following is present: </a:t>
            </a:r>
            <a:endParaRPr lang="en-US" sz="2200" dirty="0" smtClean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200" dirty="0"/>
              <a:t>	</a:t>
            </a:r>
            <a:r>
              <a:rPr lang="en-US" sz="2200" dirty="0" smtClean="0"/>
              <a:t>(</a:t>
            </a:r>
            <a:r>
              <a:rPr lang="en-US" sz="2200" dirty="0"/>
              <a:t>4) Burns involving signs or symptoms of </a:t>
            </a:r>
            <a:r>
              <a:rPr lang="en-US" sz="2200" b="1" dirty="0">
                <a:solidFill>
                  <a:srgbClr val="FF0000"/>
                </a:solidFill>
              </a:rPr>
              <a:t>inhalation injury</a:t>
            </a:r>
            <a:r>
              <a:rPr lang="en-US" sz="2200" dirty="0"/>
              <a:t> or </a:t>
            </a:r>
            <a:r>
              <a:rPr lang="en-US" sz="2200" dirty="0" smtClean="0"/>
              <a:t>				causing </a:t>
            </a:r>
            <a:r>
              <a:rPr lang="en-US" sz="2200" b="1" dirty="0">
                <a:solidFill>
                  <a:srgbClr val="FF0000"/>
                </a:solidFill>
              </a:rPr>
              <a:t>respiratory distress</a:t>
            </a:r>
            <a:r>
              <a:rPr lang="en-US" sz="2200" dirty="0"/>
              <a:t>;   </a:t>
            </a:r>
            <a:endParaRPr lang="en-US" sz="2200" dirty="0" smtClean="0"/>
          </a:p>
          <a:p>
            <a:pPr marL="0" indent="0">
              <a:buNone/>
            </a:pPr>
            <a:r>
              <a:rPr lang="en-US" sz="2200" dirty="0" smtClean="0"/>
              <a:t> </a:t>
            </a:r>
            <a:endParaRPr lang="en-US" sz="2200" dirty="0"/>
          </a:p>
          <a:p>
            <a:pPr marL="0" indent="0">
              <a:buNone/>
            </a:pPr>
            <a:r>
              <a:rPr lang="en-US" sz="2200" dirty="0"/>
              <a:t>	(5) </a:t>
            </a:r>
            <a:r>
              <a:rPr lang="en-US" sz="2200" b="1" dirty="0">
                <a:solidFill>
                  <a:srgbClr val="FF0000"/>
                </a:solidFill>
              </a:rPr>
              <a:t>Second or third </a:t>
            </a:r>
            <a:r>
              <a:rPr lang="en-US" sz="2200" dirty="0"/>
              <a:t>degree burns of the </a:t>
            </a:r>
            <a:r>
              <a:rPr lang="en-US" sz="2200" b="1" dirty="0">
                <a:solidFill>
                  <a:srgbClr val="FF0000"/>
                </a:solidFill>
              </a:rPr>
              <a:t>face, ear, the mouth and </a:t>
            </a:r>
            <a:r>
              <a:rPr lang="en-US" sz="2200" b="1" dirty="0" smtClean="0">
                <a:solidFill>
                  <a:srgbClr val="FF0000"/>
                </a:solidFill>
              </a:rPr>
              <a:t>			throat</a:t>
            </a:r>
            <a:r>
              <a:rPr lang="en-US" sz="2200" b="1" dirty="0">
                <a:solidFill>
                  <a:srgbClr val="FF0000"/>
                </a:solidFill>
              </a:rPr>
              <a:t>, genitalia, perineum, major joints, the hands and feet</a:t>
            </a:r>
            <a:r>
              <a:rPr lang="en-US" sz="2200" dirty="0"/>
              <a:t>; </a:t>
            </a:r>
            <a:r>
              <a:rPr lang="en-US" sz="2200" dirty="0" smtClean="0"/>
              <a:t>or</a:t>
            </a:r>
          </a:p>
          <a:p>
            <a:pPr marL="0" indent="0">
              <a:buNone/>
            </a:pPr>
            <a:r>
              <a:rPr lang="en-US" sz="2200" dirty="0" smtClean="0"/>
              <a:t>    </a:t>
            </a:r>
            <a:endParaRPr lang="en-US" sz="2200" dirty="0"/>
          </a:p>
          <a:p>
            <a:pPr marL="0" indent="0">
              <a:buNone/>
            </a:pPr>
            <a:r>
              <a:rPr lang="en-US" sz="2200" dirty="0"/>
              <a:t>  </a:t>
            </a:r>
            <a:r>
              <a:rPr lang="en-US" sz="2200" dirty="0" smtClean="0"/>
              <a:t>	(</a:t>
            </a:r>
            <a:r>
              <a:rPr lang="en-US" sz="2200" dirty="0"/>
              <a:t>6) </a:t>
            </a:r>
            <a:r>
              <a:rPr lang="en-US" sz="2200" b="1" dirty="0">
                <a:solidFill>
                  <a:srgbClr val="FF0000"/>
                </a:solidFill>
              </a:rPr>
              <a:t>Electrical</a:t>
            </a:r>
            <a:r>
              <a:rPr lang="en-US" sz="2200" b="1" dirty="0"/>
              <a:t> </a:t>
            </a:r>
            <a:r>
              <a:rPr lang="en-US" sz="2200" dirty="0"/>
              <a:t>injury or burns, including burns caused by </a:t>
            </a:r>
            <a:r>
              <a:rPr lang="en-US" sz="2200" b="1" dirty="0">
                <a:solidFill>
                  <a:srgbClr val="FF0000"/>
                </a:solidFill>
              </a:rPr>
              <a:t>lighting</a:t>
            </a:r>
            <a:r>
              <a:rPr lang="en-US" sz="2200" dirty="0"/>
              <a:t>;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1FA1-5AF9-0647-B31D-D6250D4530A3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371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41518.2. Diseases of the Circulatory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(a) Diseases of the endocardium, myocardium, or pericardium; </a:t>
            </a:r>
          </a:p>
          <a:p>
            <a:pPr marL="0" indent="0">
              <a:buNone/>
            </a:pPr>
            <a:r>
              <a:rPr lang="en-US" dirty="0"/>
              <a:t>(b) Cardiac dysrhythmias requiring medical or surgical </a:t>
            </a:r>
            <a:r>
              <a:rPr lang="en-US" dirty="0" smtClean="0"/>
              <a:t>	intervention</a:t>
            </a:r>
            <a:r>
              <a:rPr lang="en-US" dirty="0"/>
              <a:t>; </a:t>
            </a:r>
          </a:p>
          <a:p>
            <a:pPr marL="0" indent="0">
              <a:buNone/>
            </a:pPr>
            <a:r>
              <a:rPr lang="en-US" dirty="0"/>
              <a:t>(c) Diseases of blood vessels such as embolism, thrombosis, </a:t>
            </a:r>
            <a:r>
              <a:rPr lang="en-US" dirty="0" smtClean="0"/>
              <a:t>	aneurysms</a:t>
            </a:r>
            <a:r>
              <a:rPr lang="en-US" dirty="0"/>
              <a:t>, and </a:t>
            </a:r>
            <a:r>
              <a:rPr lang="en-US" dirty="0" err="1"/>
              <a:t>periarteritis</a:t>
            </a:r>
            <a:r>
              <a:rPr lang="en-US" dirty="0"/>
              <a:t>; </a:t>
            </a:r>
          </a:p>
          <a:p>
            <a:pPr marL="0" indent="0">
              <a:buNone/>
            </a:pPr>
            <a:r>
              <a:rPr lang="en-US" dirty="0"/>
              <a:t>(d) Cerebral and subarachnoid hemorrhage; </a:t>
            </a:r>
          </a:p>
          <a:p>
            <a:pPr marL="0" indent="0">
              <a:buNone/>
            </a:pPr>
            <a:r>
              <a:rPr lang="en-US" dirty="0"/>
              <a:t>(e) Chronic diseases of the lymphatic system; </a:t>
            </a:r>
          </a:p>
          <a:p>
            <a:pPr marL="0" indent="0">
              <a:buNone/>
            </a:pPr>
            <a:r>
              <a:rPr lang="en-US" dirty="0"/>
              <a:t>(f) Primary hypertension that requires medication to control; or </a:t>
            </a:r>
          </a:p>
          <a:p>
            <a:pPr marL="0" indent="0">
              <a:buNone/>
            </a:pPr>
            <a:r>
              <a:rPr lang="en-US" dirty="0"/>
              <a:t>(g) Congenital anomalies of the circulatory system that meet the </a:t>
            </a:r>
            <a:r>
              <a:rPr lang="en-US" dirty="0" smtClean="0"/>
              <a:t>	criteria </a:t>
            </a:r>
            <a:r>
              <a:rPr lang="en-US" dirty="0"/>
              <a:t>of section 41518.8.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1FA1-5AF9-0647-B31D-D6250D4530A3}" type="slidenum">
              <a:rPr lang="en-US" smtClean="0"/>
              <a:t>2</a:t>
            </a:fld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91002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2009"/>
            <a:ext cx="8229600" cy="835010"/>
          </a:xfrm>
        </p:spPr>
        <p:txBody>
          <a:bodyPr/>
          <a:lstStyle/>
          <a:p>
            <a:r>
              <a:rPr lang="en-US" sz="3200" dirty="0"/>
              <a:t>41518.9. Accidents, Poisonings, Violence, and Immunization Reactions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686800" cy="4038600"/>
          </a:xfrm>
        </p:spPr>
        <p:txBody>
          <a:bodyPr/>
          <a:lstStyle/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200" dirty="0" smtClean="0"/>
              <a:t>(</a:t>
            </a:r>
            <a:r>
              <a:rPr lang="en-US" sz="2200" dirty="0"/>
              <a:t>f) Presence of a </a:t>
            </a:r>
            <a:r>
              <a:rPr lang="en-US" sz="2200" b="1" dirty="0">
                <a:solidFill>
                  <a:srgbClr val="FF0000"/>
                </a:solidFill>
              </a:rPr>
              <a:t>foreign body </a:t>
            </a:r>
            <a:r>
              <a:rPr lang="en-US" sz="2200" dirty="0"/>
              <a:t>when the object, if not surgically removed</a:t>
            </a:r>
            <a:r>
              <a:rPr lang="en-US" sz="2200" dirty="0" smtClean="0"/>
              <a:t>, 	would 	result </a:t>
            </a:r>
            <a:r>
              <a:rPr lang="en-US" sz="2200" dirty="0"/>
              <a:t>in death or a permanent limitation or compromise of a </a:t>
            </a:r>
            <a:r>
              <a:rPr lang="en-US" sz="2200" dirty="0" smtClean="0"/>
              <a:t>	body </a:t>
            </a:r>
            <a:r>
              <a:rPr lang="en-US" sz="2200" dirty="0"/>
              <a:t>function</a:t>
            </a:r>
            <a:r>
              <a:rPr lang="en-US" sz="2200" dirty="0" smtClean="0"/>
              <a:t>;</a:t>
            </a:r>
          </a:p>
          <a:p>
            <a:pPr marL="0" indent="0">
              <a:buNone/>
            </a:pPr>
            <a:r>
              <a:rPr lang="en-US" sz="2200" dirty="0" smtClean="0"/>
              <a:t> </a:t>
            </a:r>
            <a:endParaRPr lang="en-US" sz="2200" dirty="0"/>
          </a:p>
          <a:p>
            <a:pPr marL="0" indent="0">
              <a:buNone/>
            </a:pPr>
            <a:r>
              <a:rPr lang="en-US" sz="2200" dirty="0"/>
              <a:t>(g) </a:t>
            </a:r>
            <a:r>
              <a:rPr lang="en-US" sz="2200" b="1" dirty="0">
                <a:solidFill>
                  <a:srgbClr val="FF0000"/>
                </a:solidFill>
              </a:rPr>
              <a:t>Ingestion of drugs or poisons </a:t>
            </a:r>
            <a:r>
              <a:rPr lang="en-US" sz="2200" dirty="0"/>
              <a:t>that result in life threatening events and </a:t>
            </a:r>
            <a:r>
              <a:rPr lang="en-US" sz="2200" dirty="0" smtClean="0"/>
              <a:t>	require </a:t>
            </a:r>
            <a:r>
              <a:rPr lang="en-US" sz="2200" dirty="0"/>
              <a:t>inpatient hospital treatment; </a:t>
            </a:r>
            <a:endParaRPr lang="en-US" sz="2200" dirty="0" smtClean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200" dirty="0"/>
              <a:t>(h) </a:t>
            </a:r>
            <a:r>
              <a:rPr lang="en-US" sz="2200" b="1" dirty="0">
                <a:solidFill>
                  <a:srgbClr val="FF0000"/>
                </a:solidFill>
              </a:rPr>
              <a:t>Lead poisoning </a:t>
            </a:r>
            <a:r>
              <a:rPr lang="en-US" sz="2200" dirty="0"/>
              <a:t>as defined as a confirmed blood level of 20 </a:t>
            </a:r>
            <a:r>
              <a:rPr lang="en-US" sz="2200" dirty="0" smtClean="0"/>
              <a:t>micrograms 	per 	deciliter </a:t>
            </a:r>
            <a:r>
              <a:rPr lang="en-US" sz="2200" dirty="0"/>
              <a:t>or above;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1FA1-5AF9-0647-B31D-D6250D4530A3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96140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2009"/>
            <a:ext cx="8229600" cy="835010"/>
          </a:xfrm>
        </p:spPr>
        <p:txBody>
          <a:bodyPr/>
          <a:lstStyle/>
          <a:p>
            <a:r>
              <a:rPr lang="en-US" sz="3200" dirty="0"/>
              <a:t>41518.9. Accidents, Poisonings, Violence, and Immunization Reactions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686800" cy="4038600"/>
          </a:xfrm>
        </p:spPr>
        <p:txBody>
          <a:bodyPr/>
          <a:lstStyle/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200" dirty="0" smtClean="0"/>
              <a:t>(</a:t>
            </a:r>
            <a:r>
              <a:rPr lang="en-US" sz="2200" dirty="0" err="1" smtClean="0"/>
              <a:t>i</a:t>
            </a:r>
            <a:r>
              <a:rPr lang="en-US" sz="2200" dirty="0" smtClean="0"/>
              <a:t>) </a:t>
            </a:r>
            <a:r>
              <a:rPr lang="en-US" sz="2200" b="1" dirty="0" smtClean="0">
                <a:solidFill>
                  <a:srgbClr val="FF0000"/>
                </a:solidFill>
              </a:rPr>
              <a:t>Poisonous </a:t>
            </a:r>
            <a:r>
              <a:rPr lang="en-US" sz="2200" b="1" dirty="0">
                <a:solidFill>
                  <a:srgbClr val="FF0000"/>
                </a:solidFill>
              </a:rPr>
              <a:t>snake bites </a:t>
            </a:r>
            <a:r>
              <a:rPr lang="en-US" sz="2200" dirty="0"/>
              <a:t>that require complex medical management </a:t>
            </a:r>
            <a:r>
              <a:rPr lang="en-US" sz="2200" dirty="0" smtClean="0"/>
              <a:t>and 	that may </a:t>
            </a:r>
            <a:r>
              <a:rPr lang="en-US" sz="2200" dirty="0"/>
              <a:t>result in severe disfigurement, permanent disability or death; </a:t>
            </a:r>
            <a:endParaRPr lang="en-US" sz="2200" dirty="0" smtClean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200" dirty="0"/>
              <a:t>(j) </a:t>
            </a:r>
            <a:r>
              <a:rPr lang="en-US" sz="2200" b="1" dirty="0">
                <a:solidFill>
                  <a:srgbClr val="FF0000"/>
                </a:solidFill>
              </a:rPr>
              <a:t>Other envenomation</a:t>
            </a:r>
            <a:r>
              <a:rPr lang="en-US" sz="2200" dirty="0"/>
              <a:t>, such as spider bites, that require complex </a:t>
            </a:r>
            <a:r>
              <a:rPr lang="en-US" sz="2200" dirty="0" smtClean="0"/>
              <a:t>	medical management </a:t>
            </a:r>
            <a:r>
              <a:rPr lang="en-US" sz="2200" dirty="0"/>
              <a:t>and that may result in severe disfigurement, </a:t>
            </a:r>
            <a:r>
              <a:rPr lang="en-US" sz="2200" dirty="0" smtClean="0"/>
              <a:t>	permanent 	disability </a:t>
            </a:r>
            <a:r>
              <a:rPr lang="en-US" sz="2200" dirty="0"/>
              <a:t>or death; or </a:t>
            </a:r>
            <a:endParaRPr lang="en-US" sz="2200" dirty="0" smtClean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200" dirty="0"/>
              <a:t>(k) Severe adverse </a:t>
            </a:r>
            <a:r>
              <a:rPr lang="en-US" sz="2200" b="1" dirty="0">
                <a:solidFill>
                  <a:srgbClr val="FF0000"/>
                </a:solidFill>
              </a:rPr>
              <a:t>reactions to an immunization </a:t>
            </a:r>
            <a:r>
              <a:rPr lang="en-US" sz="2200" dirty="0"/>
              <a:t>requiring extensive </a:t>
            </a:r>
            <a:r>
              <a:rPr lang="en-US" sz="2200" dirty="0" smtClean="0"/>
              <a:t>	medical </a:t>
            </a:r>
            <a:r>
              <a:rPr lang="en-US" sz="2200" dirty="0"/>
              <a:t>care.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1FA1-5AF9-0647-B31D-D6250D4530A3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79251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2009"/>
            <a:ext cx="8229600" cy="788192"/>
          </a:xfrm>
        </p:spPr>
        <p:txBody>
          <a:bodyPr/>
          <a:lstStyle/>
          <a:p>
            <a:r>
              <a:rPr lang="en-US" sz="3200" dirty="0"/>
              <a:t>Accidents, Poisonings, Violence, and Immunization Reactions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0100"/>
            <a:ext cx="8229600" cy="3721100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KEY POINTS </a:t>
            </a:r>
          </a:p>
          <a:p>
            <a:r>
              <a:rPr lang="en-US" b="1" dirty="0" smtClean="0"/>
              <a:t>Numbered letter </a:t>
            </a:r>
            <a:r>
              <a:rPr lang="en-US" b="1" dirty="0" smtClean="0">
                <a:solidFill>
                  <a:srgbClr val="FF0000"/>
                </a:solidFill>
              </a:rPr>
              <a:t>07-0503</a:t>
            </a:r>
            <a:r>
              <a:rPr lang="en-US" b="1" dirty="0" smtClean="0"/>
              <a:t>; injuries to joints and tendons</a:t>
            </a:r>
          </a:p>
          <a:p>
            <a:pPr marL="0" indent="0">
              <a:buNone/>
            </a:pPr>
            <a:r>
              <a:rPr lang="en-US" sz="1600" dirty="0" smtClean="0">
                <a:hlinkClick r:id="rId2"/>
              </a:rPr>
              <a:t>http</a:t>
            </a:r>
            <a:r>
              <a:rPr lang="en-US" sz="1600" dirty="0">
                <a:hlinkClick r:id="rId2"/>
              </a:rPr>
              <a:t>://www.dhcs.ca.gov/services/ccs/Documents/ccsnl070503.pdf</a:t>
            </a:r>
            <a:endParaRPr lang="en-US" sz="1600" dirty="0"/>
          </a:p>
          <a:p>
            <a:pPr>
              <a:buFontTx/>
              <a:buChar char="-"/>
            </a:pPr>
            <a:r>
              <a:rPr lang="en-US" dirty="0" smtClean="0"/>
              <a:t>Not </a:t>
            </a:r>
            <a:r>
              <a:rPr lang="en-US" dirty="0"/>
              <a:t>eligible </a:t>
            </a:r>
            <a:r>
              <a:rPr lang="en-US" b="1" dirty="0">
                <a:solidFill>
                  <a:srgbClr val="FF0000"/>
                </a:solidFill>
              </a:rPr>
              <a:t>until after </a:t>
            </a:r>
            <a:r>
              <a:rPr lang="en-US" dirty="0"/>
              <a:t>standard therapy is trialed and unsuccessful, and</a:t>
            </a:r>
          </a:p>
          <a:p>
            <a:pPr>
              <a:buFontTx/>
              <a:buChar char="-"/>
            </a:pPr>
            <a:r>
              <a:rPr lang="en-US" b="1" dirty="0">
                <a:solidFill>
                  <a:srgbClr val="FF0000"/>
                </a:solidFill>
              </a:rPr>
              <a:t>Residual </a:t>
            </a:r>
            <a:r>
              <a:rPr lang="en-US" dirty="0"/>
              <a:t>limitation, requiring surgery, complex customized bracing, or 2 or more castings.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1FA1-5AF9-0647-B31D-D6250D4530A3}" type="slidenum">
              <a:rPr lang="en-US" smtClean="0"/>
              <a:t>31</a:t>
            </a:fld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1607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Fractures/Accidents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Key Points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“….</a:t>
            </a:r>
            <a:r>
              <a:rPr lang="en-US" b="1" dirty="0">
                <a:solidFill>
                  <a:srgbClr val="FF0000"/>
                </a:solidFill>
              </a:rPr>
              <a:t>open reduction, internal fixation…” </a:t>
            </a:r>
            <a:r>
              <a:rPr lang="en-US" dirty="0"/>
              <a:t>means open reduction </a:t>
            </a:r>
            <a:r>
              <a:rPr lang="en-US" b="1" dirty="0">
                <a:solidFill>
                  <a:srgbClr val="FF0000"/>
                </a:solidFill>
              </a:rPr>
              <a:t>and</a:t>
            </a:r>
            <a:r>
              <a:rPr lang="en-US" dirty="0"/>
              <a:t> internal fixation, per CCS information notice: 07-02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http://www.dhcs.ca.gov/services/ccs/Documents/ccsin0702.pdf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1FA1-5AF9-0647-B31D-D6250D4530A3}" type="slidenum">
              <a:rPr lang="en-US" smtClean="0"/>
              <a:t>32</a:t>
            </a:fld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49093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Medical Eligibilities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</a:rPr>
              <a:t>Not covered </a:t>
            </a:r>
            <a:r>
              <a:rPr lang="en-US" sz="2800" b="1" dirty="0"/>
              <a:t>by CCS </a:t>
            </a:r>
            <a:r>
              <a:rPr lang="en-US" sz="2800" b="1" dirty="0" smtClean="0"/>
              <a:t>Regulations</a:t>
            </a:r>
          </a:p>
          <a:p>
            <a:r>
              <a:rPr lang="en-US" b="1" dirty="0"/>
              <a:t>	NICU criteria: NL: 05-0502</a:t>
            </a:r>
          </a:p>
          <a:p>
            <a:pPr marL="0" indent="0">
              <a:buNone/>
            </a:pPr>
            <a:r>
              <a:rPr lang="en-US" sz="1800" dirty="0">
                <a:hlinkClick r:id="rId2"/>
              </a:rPr>
              <a:t>http://www.dhcs.ca.gov/services/ccs/Documents/ccsnl050502.pdf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lvl="1"/>
            <a:r>
              <a:rPr lang="en-US" dirty="0"/>
              <a:t>Section: </a:t>
            </a:r>
            <a:r>
              <a:rPr lang="en-US" b="1" dirty="0"/>
              <a:t>II.A.1.</a:t>
            </a:r>
            <a:r>
              <a:rPr lang="en-US" dirty="0"/>
              <a:t> has </a:t>
            </a:r>
            <a:r>
              <a:rPr lang="en-US" dirty="0">
                <a:solidFill>
                  <a:srgbClr val="FF0000"/>
                </a:solidFill>
              </a:rPr>
              <a:t>CCS condition </a:t>
            </a:r>
            <a:r>
              <a:rPr lang="en-US" dirty="0"/>
              <a:t>requiring inpatient stay, </a:t>
            </a:r>
          </a:p>
          <a:p>
            <a:pPr marL="0" indent="0" algn="ctr">
              <a:buNone/>
            </a:pPr>
            <a:r>
              <a:rPr lang="en-US" dirty="0"/>
              <a:t>OR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1FA1-5AF9-0647-B31D-D6250D4530A3}" type="slidenum">
              <a:rPr lang="en-US" smtClean="0"/>
              <a:t>33</a:t>
            </a:fld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44494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NICU Criteria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686800" cy="5121274"/>
          </a:xfrm>
        </p:spPr>
        <p:txBody>
          <a:bodyPr/>
          <a:lstStyle/>
          <a:p>
            <a:r>
              <a:rPr lang="en-US" sz="2000" dirty="0"/>
              <a:t>Section: </a:t>
            </a:r>
            <a:r>
              <a:rPr lang="en-US" sz="2000" b="1" dirty="0"/>
              <a:t>II.A.2.a.</a:t>
            </a:r>
            <a:r>
              <a:rPr lang="en-US" sz="2000" dirty="0"/>
              <a:t> has </a:t>
            </a:r>
            <a:r>
              <a:rPr lang="en-US" sz="2000" b="1" dirty="0">
                <a:solidFill>
                  <a:srgbClr val="FF0000"/>
                </a:solidFill>
              </a:rPr>
              <a:t>ONE</a:t>
            </a:r>
            <a:r>
              <a:rPr lang="en-US" sz="2000" dirty="0"/>
              <a:t> of the following:</a:t>
            </a:r>
          </a:p>
          <a:p>
            <a:pPr lvl="1"/>
            <a:r>
              <a:rPr lang="en-US" sz="2000" dirty="0"/>
              <a:t>Positive pressure ventilator assistance; invasive or non-invasive; the latter includes, but is not limited to, continuous positive airway pressure (CPAP) by nasal prongs, nasal cannula, or face mask  </a:t>
            </a:r>
          </a:p>
          <a:p>
            <a:pPr lvl="1"/>
            <a:r>
              <a:rPr lang="en-US" sz="2000" dirty="0"/>
              <a:t>Supplemental oxygen concentration by hood of = or &gt; 40%</a:t>
            </a:r>
          </a:p>
          <a:p>
            <a:pPr lvl="1"/>
            <a:r>
              <a:rPr lang="en-US" sz="2000" dirty="0"/>
              <a:t>Maintenance of an umbilical artery catheter or peripheral arterial catheter for medically necessary indications; such for BP monitoring, blood sampling, exchange transfusions</a:t>
            </a:r>
          </a:p>
          <a:p>
            <a:pPr lvl="1"/>
            <a:r>
              <a:rPr lang="en-US" sz="2000" dirty="0"/>
              <a:t>Maintenance of an umbilical venous catheter or other central venous catheter for medically necessary indications</a:t>
            </a:r>
          </a:p>
          <a:p>
            <a:pPr lvl="1"/>
            <a:r>
              <a:rPr lang="en-US" sz="2000" dirty="0"/>
              <a:t>Maintenance of a peripheral line for IV pharmacologic support of the cardiovascular system</a:t>
            </a:r>
          </a:p>
          <a:p>
            <a:pPr lvl="1"/>
            <a:r>
              <a:rPr lang="en-US" sz="2000" dirty="0"/>
              <a:t>Central or peripheral </a:t>
            </a:r>
            <a:r>
              <a:rPr lang="en-US" sz="2000" dirty="0" err="1"/>
              <a:t>hyperalimentation</a:t>
            </a:r>
            <a:endParaRPr lang="en-US" sz="2000" dirty="0"/>
          </a:p>
          <a:p>
            <a:pPr lvl="1"/>
            <a:r>
              <a:rPr lang="en-US" sz="2000" dirty="0"/>
              <a:t>Chest tube</a:t>
            </a:r>
          </a:p>
          <a:p>
            <a:pPr marL="457189" lvl="1" indent="0">
              <a:buNone/>
            </a:pPr>
            <a:r>
              <a:rPr lang="en-US" sz="2000" dirty="0"/>
              <a:t>or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1FA1-5AF9-0647-B31D-D6250D4530A3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81321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NICU Criteria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Section: </a:t>
            </a:r>
            <a:r>
              <a:rPr lang="en-US" b="1" dirty="0"/>
              <a:t>II.A.2.b.</a:t>
            </a:r>
            <a:r>
              <a:rPr lang="en-US" dirty="0"/>
              <a:t> has </a:t>
            </a:r>
            <a:r>
              <a:rPr lang="en-US" b="1" dirty="0">
                <a:solidFill>
                  <a:srgbClr val="FF0000"/>
                </a:solidFill>
              </a:rPr>
              <a:t>TWO</a:t>
            </a:r>
            <a:r>
              <a:rPr lang="en-US" dirty="0"/>
              <a:t> of the following:</a:t>
            </a:r>
          </a:p>
          <a:p>
            <a:pPr lvl="1"/>
            <a:r>
              <a:rPr lang="en-US" dirty="0"/>
              <a:t>Supplemental inspired oxygen (&gt;21%)</a:t>
            </a:r>
          </a:p>
          <a:p>
            <a:pPr lvl="1"/>
            <a:r>
              <a:rPr lang="en-US" dirty="0"/>
              <a:t>Maintenance of a peripheral intravenous line for IV fluids, blood products, or medications other than those agents used to support cardiovascular system</a:t>
            </a:r>
          </a:p>
          <a:p>
            <a:pPr lvl="1"/>
            <a:r>
              <a:rPr lang="en-US" dirty="0"/>
              <a:t>Pharmacologic treatment of apnea and/or bradycardia episodes</a:t>
            </a:r>
          </a:p>
          <a:p>
            <a:pPr lvl="1"/>
            <a:r>
              <a:rPr lang="en-US" dirty="0"/>
              <a:t>Tube feedings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1FA1-5AF9-0647-B31D-D6250D4530A3}" type="slidenum">
              <a:rPr lang="en-US" smtClean="0"/>
              <a:t>35</a:t>
            </a:fld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31472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NICU Criteria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Sections: </a:t>
            </a:r>
            <a:r>
              <a:rPr lang="en-US" b="1" dirty="0"/>
              <a:t>II.A.2.a.</a:t>
            </a:r>
            <a:r>
              <a:rPr lang="en-US" dirty="0"/>
              <a:t> and </a:t>
            </a:r>
            <a:r>
              <a:rPr lang="en-US" b="1" dirty="0"/>
              <a:t>II.A.2.b</a:t>
            </a:r>
            <a:r>
              <a:rPr lang="en-US" dirty="0"/>
              <a:t> allows </a:t>
            </a:r>
            <a:r>
              <a:rPr lang="en-US" b="1" dirty="0">
                <a:solidFill>
                  <a:srgbClr val="FF0000"/>
                </a:solidFill>
              </a:rPr>
              <a:t>ONLY</a:t>
            </a:r>
            <a:r>
              <a:rPr lang="en-US" dirty="0"/>
              <a:t> the period during which the service(s) under such criteria described within is(are) delivered.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1FA1-5AF9-0647-B31D-D6250D4530A3}" type="slidenum">
              <a:rPr lang="en-US" smtClean="0"/>
              <a:t>36</a:t>
            </a:fld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57275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2857500"/>
            <a:ext cx="7772400" cy="2324100"/>
          </a:xfrm>
        </p:spPr>
        <p:txBody>
          <a:bodyPr/>
          <a:lstStyle/>
          <a:p>
            <a:pPr algn="ctr"/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End of </a:t>
            </a:r>
            <a:r>
              <a:rPr lang="en-US" sz="4000" dirty="0"/>
              <a:t>Circulatory System to Accidents, </a:t>
            </a:r>
            <a:br>
              <a:rPr lang="en-US" sz="4000" dirty="0"/>
            </a:br>
            <a:r>
              <a:rPr lang="en-US" sz="4000" dirty="0"/>
              <a:t>and NICU </a:t>
            </a:r>
            <a:r>
              <a:rPr lang="en-US" sz="4000"/>
              <a:t>Criteria </a:t>
            </a:r>
            <a:r>
              <a:rPr lang="en-US" sz="4000" smtClean="0"/>
              <a:t>Module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 </a:t>
            </a:r>
            <a:br>
              <a:rPr lang="en-US" sz="4000" dirty="0" smtClean="0"/>
            </a:br>
            <a:r>
              <a:rPr lang="en-US" sz="4000" dirty="0" smtClean="0"/>
              <a:t>Thank </a:t>
            </a:r>
            <a:r>
              <a:rPr lang="en-US" sz="4000" dirty="0"/>
              <a:t>You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1FA1-5AF9-0647-B31D-D6250D4530A3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968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Kawasaki Disease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KEY POINT</a:t>
            </a:r>
          </a:p>
          <a:p>
            <a:pPr marL="0" indent="0">
              <a:buNone/>
            </a:pPr>
            <a:r>
              <a:rPr lang="en-US" sz="2200" dirty="0"/>
              <a:t>Numbered letter </a:t>
            </a:r>
            <a:r>
              <a:rPr lang="en-US" sz="2200" b="1" dirty="0">
                <a:solidFill>
                  <a:srgbClr val="FF0000"/>
                </a:solidFill>
              </a:rPr>
              <a:t>10-0501</a:t>
            </a:r>
          </a:p>
          <a:p>
            <a:pPr lvl="1"/>
            <a:r>
              <a:rPr lang="en-US" sz="2200" dirty="0"/>
              <a:t>Fever 5 days or more</a:t>
            </a:r>
          </a:p>
          <a:p>
            <a:pPr lvl="1"/>
            <a:r>
              <a:rPr lang="en-US" sz="2200" b="1" dirty="0">
                <a:solidFill>
                  <a:srgbClr val="FF0000"/>
                </a:solidFill>
              </a:rPr>
              <a:t>4 of the following</a:t>
            </a:r>
            <a:r>
              <a:rPr lang="en-US" sz="2200" dirty="0"/>
              <a:t>:</a:t>
            </a:r>
          </a:p>
          <a:p>
            <a:pPr lvl="2"/>
            <a:r>
              <a:rPr lang="en-US" sz="2200" dirty="0" smtClean="0"/>
              <a:t>Bilateral </a:t>
            </a:r>
            <a:r>
              <a:rPr lang="en-US" sz="2200" smtClean="0"/>
              <a:t>conjunctival injection</a:t>
            </a:r>
            <a:endParaRPr lang="en-US" sz="2200" dirty="0"/>
          </a:p>
          <a:p>
            <a:pPr lvl="2"/>
            <a:r>
              <a:rPr lang="en-US" sz="2200" dirty="0"/>
              <a:t>Generalized rash</a:t>
            </a:r>
          </a:p>
          <a:p>
            <a:pPr lvl="2"/>
            <a:r>
              <a:rPr lang="en-US" sz="2200" dirty="0"/>
              <a:t>Oral mucosal changes</a:t>
            </a:r>
          </a:p>
          <a:p>
            <a:pPr lvl="2"/>
            <a:r>
              <a:rPr lang="en-US" sz="2200" dirty="0"/>
              <a:t>Peripheral extremity changes</a:t>
            </a:r>
          </a:p>
          <a:p>
            <a:pPr lvl="2"/>
            <a:r>
              <a:rPr lang="en-US" sz="2200" dirty="0"/>
              <a:t>Cervical lymphadenopathy</a:t>
            </a:r>
          </a:p>
          <a:p>
            <a:pPr lvl="1"/>
            <a:r>
              <a:rPr lang="en-US" sz="2200" dirty="0"/>
              <a:t>Other known disease processes are excluded.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1FA1-5AF9-0647-B31D-D6250D4530A3}" type="slidenum">
              <a:rPr lang="en-US" smtClean="0"/>
              <a:t>3</a:t>
            </a:fld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1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41518.3. Diseases of the Respiratory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(a) </a:t>
            </a:r>
            <a:r>
              <a:rPr lang="en-US" b="1" dirty="0">
                <a:solidFill>
                  <a:srgbClr val="FF0000"/>
                </a:solidFill>
              </a:rPr>
              <a:t>Chronic pulmonary infections </a:t>
            </a:r>
            <a:r>
              <a:rPr lang="en-US" dirty="0"/>
              <a:t>such as abscess or </a:t>
            </a:r>
            <a:r>
              <a:rPr lang="en-US" dirty="0" smtClean="0"/>
              <a:t>	bronchiectasis</a:t>
            </a:r>
            <a:r>
              <a:rPr lang="en-US" dirty="0"/>
              <a:t>;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/>
              <a:t>b) Cystic fibrosis;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1FA1-5AF9-0647-B31D-D6250D4530A3}" type="slidenum">
              <a:rPr lang="en-US" smtClean="0"/>
              <a:t>4</a:t>
            </a:fld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8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41518.3. Diseases of the Respiratory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(c) </a:t>
            </a:r>
            <a:r>
              <a:rPr lang="en-US" b="1" dirty="0">
                <a:solidFill>
                  <a:srgbClr val="FF0000"/>
                </a:solidFill>
              </a:rPr>
              <a:t>Chronic Lung Disease (CLD) of infancy</a:t>
            </a:r>
            <a:r>
              <a:rPr lang="en-US" dirty="0"/>
              <a:t>, such as </a:t>
            </a:r>
            <a:r>
              <a:rPr lang="en-US" dirty="0" smtClean="0"/>
              <a:t>	Bronchopulmonary Dysplasia </a:t>
            </a:r>
            <a:r>
              <a:rPr lang="en-US" dirty="0"/>
              <a:t>(BPD), when </a:t>
            </a:r>
            <a:r>
              <a:rPr lang="en-US" b="1" dirty="0">
                <a:solidFill>
                  <a:srgbClr val="FF0000"/>
                </a:solidFill>
              </a:rPr>
              <a:t>either (1) or (2)</a:t>
            </a:r>
            <a:r>
              <a:rPr lang="en-US" b="1" dirty="0"/>
              <a:t> </a:t>
            </a:r>
            <a:r>
              <a:rPr lang="en-US" b="1" dirty="0" smtClean="0"/>
              <a:t>	</a:t>
            </a:r>
            <a:r>
              <a:rPr lang="en-US" dirty="0" smtClean="0"/>
              <a:t>below </a:t>
            </a:r>
            <a:r>
              <a:rPr lang="en-US" dirty="0"/>
              <a:t>is met: </a:t>
            </a:r>
          </a:p>
          <a:p>
            <a:pPr marL="0" indent="0">
              <a:buNone/>
            </a:pPr>
            <a:r>
              <a:rPr lang="en-US" dirty="0"/>
              <a:t>   (1) History of care in a </a:t>
            </a:r>
            <a:r>
              <a:rPr lang="en-US" b="1" dirty="0">
                <a:solidFill>
                  <a:srgbClr val="FF0000"/>
                </a:solidFill>
              </a:rPr>
              <a:t>neonatal intensive care </a:t>
            </a:r>
            <a:r>
              <a:rPr lang="en-US" dirty="0"/>
              <a:t>unit that </a:t>
            </a:r>
            <a:r>
              <a:rPr lang="en-US" dirty="0" smtClean="0"/>
              <a:t>	includes </a:t>
            </a:r>
            <a:r>
              <a:rPr lang="en-US" b="1" dirty="0" smtClean="0">
                <a:solidFill>
                  <a:srgbClr val="FF0000"/>
                </a:solidFill>
              </a:rPr>
              <a:t>all </a:t>
            </a:r>
            <a:r>
              <a:rPr lang="en-US" b="1" dirty="0">
                <a:solidFill>
                  <a:srgbClr val="FF0000"/>
                </a:solidFill>
              </a:rPr>
              <a:t>of the following:    </a:t>
            </a:r>
          </a:p>
          <a:p>
            <a:pPr marL="0" indent="0">
              <a:buNone/>
            </a:pPr>
            <a:r>
              <a:rPr lang="en-US" dirty="0"/>
              <a:t>   	</a:t>
            </a:r>
            <a:r>
              <a:rPr lang="en-US" dirty="0" smtClean="0"/>
              <a:t>	(</a:t>
            </a:r>
            <a:r>
              <a:rPr lang="en-US" dirty="0"/>
              <a:t>A) Mechanical ventilation for </a:t>
            </a:r>
            <a:r>
              <a:rPr lang="en-US" b="1" dirty="0">
                <a:solidFill>
                  <a:srgbClr val="FF0000"/>
                </a:solidFill>
              </a:rPr>
              <a:t>more than six days</a:t>
            </a:r>
            <a:r>
              <a:rPr lang="en-US" dirty="0"/>
              <a:t>;   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(</a:t>
            </a:r>
            <a:r>
              <a:rPr lang="en-US" dirty="0"/>
              <a:t>B) Concentration of oxygen greater than </a:t>
            </a:r>
            <a:r>
              <a:rPr lang="en-US" b="1" dirty="0">
                <a:solidFill>
                  <a:srgbClr val="FF0000"/>
                </a:solidFill>
              </a:rPr>
              <a:t>60 percent </a:t>
            </a:r>
            <a:r>
              <a:rPr lang="en-US" dirty="0"/>
              <a:t>for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</a:t>
            </a:r>
            <a:r>
              <a:rPr lang="en-US" b="1" dirty="0" smtClean="0">
                <a:solidFill>
                  <a:srgbClr val="FF0000"/>
                </a:solidFill>
              </a:rPr>
              <a:t>more </a:t>
            </a:r>
            <a:r>
              <a:rPr lang="en-US" b="1" dirty="0">
                <a:solidFill>
                  <a:srgbClr val="FF0000"/>
                </a:solidFill>
              </a:rPr>
              <a:t>than four </a:t>
            </a:r>
            <a:r>
              <a:rPr lang="en-US" dirty="0"/>
              <a:t>of the days of ventilation; and    </a:t>
            </a:r>
          </a:p>
          <a:p>
            <a:pPr marL="0" indent="0">
              <a:buNone/>
            </a:pPr>
            <a:r>
              <a:rPr lang="en-US" dirty="0"/>
              <a:t>   	</a:t>
            </a:r>
            <a:r>
              <a:rPr lang="en-US" dirty="0" smtClean="0"/>
              <a:t>	(</a:t>
            </a:r>
            <a:r>
              <a:rPr lang="en-US" dirty="0"/>
              <a:t>C) Need for supplemental oxygen for </a:t>
            </a:r>
            <a:r>
              <a:rPr lang="en-US" b="1" dirty="0">
                <a:solidFill>
                  <a:srgbClr val="FF0000"/>
                </a:solidFill>
              </a:rPr>
              <a:t>more than 30 days</a:t>
            </a:r>
            <a:r>
              <a:rPr lang="en-US" dirty="0"/>
              <a:t>; </a:t>
            </a:r>
            <a:r>
              <a:rPr lang="en-US" dirty="0" smtClean="0"/>
              <a:t>			or    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1FA1-5AF9-0647-B31D-D6250D4530A3}" type="slidenum">
              <a:rPr lang="en-US" smtClean="0"/>
              <a:t>5</a:t>
            </a:fld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462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41518.3. Diseases of the Respiratory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200" dirty="0"/>
              <a:t>(2) The presence in an infant of </a:t>
            </a:r>
            <a:r>
              <a:rPr lang="en-US" sz="2200" b="1" dirty="0">
                <a:solidFill>
                  <a:srgbClr val="FF0000"/>
                </a:solidFill>
              </a:rPr>
              <a:t>at least one </a:t>
            </a:r>
            <a:r>
              <a:rPr lang="en-US" sz="2200" dirty="0"/>
              <a:t>of the following:    </a:t>
            </a:r>
          </a:p>
          <a:p>
            <a:pPr marL="0" indent="0">
              <a:buNone/>
            </a:pPr>
            <a:r>
              <a:rPr lang="en-US" sz="2200" dirty="0"/>
              <a:t>	</a:t>
            </a:r>
            <a:r>
              <a:rPr lang="en-US" sz="2200" dirty="0" smtClean="0"/>
              <a:t>(a) </a:t>
            </a:r>
            <a:r>
              <a:rPr lang="en-US" sz="2200" b="1" dirty="0">
                <a:solidFill>
                  <a:srgbClr val="FF0000"/>
                </a:solidFill>
              </a:rPr>
              <a:t>Radiographic changes </a:t>
            </a:r>
            <a:r>
              <a:rPr lang="en-US" sz="2200" dirty="0"/>
              <a:t>characteristic</a:t>
            </a:r>
            <a:r>
              <a:rPr lang="en-US" sz="2200" b="1" dirty="0"/>
              <a:t> </a:t>
            </a:r>
            <a:r>
              <a:rPr lang="en-US" sz="2200" dirty="0"/>
              <a:t>of CLD such as areas of 	</a:t>
            </a:r>
            <a:r>
              <a:rPr lang="en-US" sz="2200" dirty="0" smtClean="0"/>
              <a:t>		hyperinflation</a:t>
            </a:r>
            <a:r>
              <a:rPr lang="en-US" sz="2200" dirty="0"/>
              <a:t>, areas of radiolucency, and areas of radio </a:t>
            </a:r>
            <a:r>
              <a:rPr lang="en-US" sz="2200" dirty="0" smtClean="0"/>
              <a:t>				density 	due to </a:t>
            </a:r>
            <a:r>
              <a:rPr lang="en-US" sz="2200" dirty="0" err="1"/>
              <a:t>peribronchial</a:t>
            </a:r>
            <a:r>
              <a:rPr lang="en-US" sz="2200" dirty="0"/>
              <a:t> thickening or patchy atelectasis;     </a:t>
            </a:r>
          </a:p>
          <a:p>
            <a:pPr marL="0" indent="0">
              <a:buNone/>
            </a:pPr>
            <a:r>
              <a:rPr lang="en-US" sz="2200" dirty="0"/>
              <a:t> 	</a:t>
            </a:r>
            <a:r>
              <a:rPr lang="en-US" sz="2200" dirty="0" smtClean="0"/>
              <a:t>(b) </a:t>
            </a:r>
            <a:r>
              <a:rPr lang="en-US" sz="2200" b="1" dirty="0">
                <a:solidFill>
                  <a:srgbClr val="FF0000"/>
                </a:solidFill>
              </a:rPr>
              <a:t>Impaired pulmonary function</a:t>
            </a:r>
            <a:r>
              <a:rPr lang="en-US" sz="2200" dirty="0"/>
              <a:t>, as manifested by one or more </a:t>
            </a:r>
            <a:r>
              <a:rPr lang="en-US" sz="2200" dirty="0" smtClean="0"/>
              <a:t>		of the </a:t>
            </a:r>
            <a:r>
              <a:rPr lang="en-US" sz="2200" dirty="0"/>
              <a:t>following during a </a:t>
            </a:r>
            <a:r>
              <a:rPr lang="en-US" sz="2200" b="1" dirty="0">
                <a:solidFill>
                  <a:srgbClr val="FF0000"/>
                </a:solidFill>
              </a:rPr>
              <a:t>stable phase</a:t>
            </a:r>
            <a:r>
              <a:rPr lang="en-US" sz="2200" dirty="0"/>
              <a:t>: increased airway </a:t>
            </a:r>
            <a:r>
              <a:rPr lang="en-US" sz="2200" dirty="0" smtClean="0"/>
              <a:t>				resistance</a:t>
            </a:r>
            <a:r>
              <a:rPr lang="en-US" sz="2200" dirty="0"/>
              <a:t>, 	increased residual capacity, decreased dynamic </a:t>
            </a:r>
            <a:r>
              <a:rPr lang="en-US" sz="2200" dirty="0" smtClean="0"/>
              <a:t>			compliance</a:t>
            </a:r>
            <a:r>
              <a:rPr lang="en-US" sz="2200" dirty="0"/>
              <a:t>, arterial </a:t>
            </a:r>
            <a:r>
              <a:rPr lang="en-US" sz="2200" dirty="0" smtClean="0"/>
              <a:t>CO2 </a:t>
            </a:r>
            <a:r>
              <a:rPr lang="en-US" sz="2200" dirty="0"/>
              <a:t>tension (PaCO2) greater than 45 or </a:t>
            </a:r>
            <a:r>
              <a:rPr lang="en-US" sz="2200" dirty="0" smtClean="0"/>
              <a:t>			arterial </a:t>
            </a:r>
            <a:r>
              <a:rPr lang="en-US" sz="2200" dirty="0"/>
              <a:t>O2 tension (PaO2) </a:t>
            </a:r>
            <a:r>
              <a:rPr lang="en-US" sz="2200" dirty="0" smtClean="0"/>
              <a:t>less </a:t>
            </a:r>
            <a:r>
              <a:rPr lang="en-US" sz="2200" dirty="0"/>
              <a:t>than 80; or    </a:t>
            </a:r>
          </a:p>
          <a:p>
            <a:pPr marL="0" indent="0">
              <a:buNone/>
            </a:pPr>
            <a:r>
              <a:rPr lang="en-US" sz="2200" dirty="0"/>
              <a:t>	</a:t>
            </a:r>
            <a:r>
              <a:rPr lang="en-US" sz="2200" dirty="0" smtClean="0"/>
              <a:t>(c) </a:t>
            </a:r>
            <a:r>
              <a:rPr lang="en-US" sz="2200" b="1" dirty="0">
                <a:solidFill>
                  <a:srgbClr val="FF0000"/>
                </a:solidFill>
              </a:rPr>
              <a:t>Cardiovascular sequelae </a:t>
            </a:r>
            <a:r>
              <a:rPr lang="en-US" sz="2200" dirty="0"/>
              <a:t>such as pulmonary or systemic 	</a:t>
            </a:r>
            <a:r>
              <a:rPr lang="en-US" sz="2200" dirty="0" smtClean="0"/>
              <a:t>			hypertension </a:t>
            </a:r>
            <a:r>
              <a:rPr lang="en-US" sz="2200" dirty="0"/>
              <a:t>or right or left ventricular hypertrophy.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1FA1-5AF9-0647-B31D-D6250D4530A3}" type="slidenum">
              <a:rPr lang="en-US" smtClean="0"/>
              <a:t>6</a:t>
            </a:fld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5938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41518.3. Diseases of the Respiratory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200" dirty="0" smtClean="0"/>
              <a:t>	(</a:t>
            </a:r>
            <a:r>
              <a:rPr lang="en-US" sz="2200" dirty="0"/>
              <a:t>d) </a:t>
            </a:r>
            <a:r>
              <a:rPr lang="en-US" sz="2200" b="1" dirty="0">
                <a:solidFill>
                  <a:srgbClr val="FF0000"/>
                </a:solidFill>
              </a:rPr>
              <a:t>Asthma</a:t>
            </a:r>
            <a:r>
              <a:rPr lang="en-US" sz="2200" dirty="0"/>
              <a:t>, when it has produced chronic lung disease; </a:t>
            </a:r>
          </a:p>
          <a:p>
            <a:pPr marL="0" indent="0">
              <a:buNone/>
            </a:pPr>
            <a:r>
              <a:rPr lang="en-US" sz="2200" dirty="0" smtClean="0"/>
              <a:t>	(e</a:t>
            </a:r>
            <a:r>
              <a:rPr lang="en-US" sz="2200" dirty="0"/>
              <a:t>) </a:t>
            </a:r>
            <a:r>
              <a:rPr lang="en-US" sz="2200" b="1" dirty="0">
                <a:solidFill>
                  <a:srgbClr val="FF0000"/>
                </a:solidFill>
              </a:rPr>
              <a:t>Chronic disorders of the lung </a:t>
            </a:r>
            <a:r>
              <a:rPr lang="en-US" sz="2200" dirty="0"/>
              <a:t>that are the result of chemical </a:t>
            </a:r>
            <a:r>
              <a:rPr lang="en-US" sz="2200" dirty="0" smtClean="0"/>
              <a:t>			injury</a:t>
            </a:r>
            <a:r>
              <a:rPr lang="en-US" sz="2200" dirty="0"/>
              <a:t>, </a:t>
            </a:r>
            <a:r>
              <a:rPr lang="en-US" sz="2200" dirty="0" smtClean="0"/>
              <a:t>metabolic </a:t>
            </a:r>
            <a:r>
              <a:rPr lang="en-US" sz="2200" dirty="0"/>
              <a:t>disorders, genetic defects, or immunologic </a:t>
            </a:r>
            <a:r>
              <a:rPr lang="en-US" sz="2200" dirty="0" smtClean="0"/>
              <a:t>			disorders other </a:t>
            </a:r>
            <a:r>
              <a:rPr lang="en-US" sz="2200" dirty="0"/>
              <a:t>than asthma; </a:t>
            </a:r>
          </a:p>
          <a:p>
            <a:pPr marL="0" indent="0">
              <a:buNone/>
            </a:pPr>
            <a:r>
              <a:rPr lang="en-US" sz="2200" dirty="0" smtClean="0"/>
              <a:t>	(</a:t>
            </a:r>
            <a:r>
              <a:rPr lang="en-US" sz="2200" dirty="0"/>
              <a:t>f) </a:t>
            </a:r>
            <a:r>
              <a:rPr lang="en-US" sz="2200" b="1" dirty="0">
                <a:solidFill>
                  <a:srgbClr val="FF0000"/>
                </a:solidFill>
              </a:rPr>
              <a:t>Respiratory failure </a:t>
            </a:r>
            <a:r>
              <a:rPr lang="en-US" sz="2200" dirty="0"/>
              <a:t>requiring </a:t>
            </a:r>
            <a:r>
              <a:rPr lang="en-US" sz="2200" dirty="0" err="1"/>
              <a:t>ventilatory</a:t>
            </a:r>
            <a:r>
              <a:rPr lang="en-US" sz="2200" dirty="0"/>
              <a:t> assistance; </a:t>
            </a:r>
          </a:p>
          <a:p>
            <a:pPr marL="0" indent="0">
              <a:buNone/>
            </a:pPr>
            <a:r>
              <a:rPr lang="en-US" sz="2200" dirty="0" smtClean="0"/>
              <a:t>	(</a:t>
            </a:r>
            <a:r>
              <a:rPr lang="en-US" sz="2200" dirty="0"/>
              <a:t>g) </a:t>
            </a:r>
            <a:r>
              <a:rPr lang="en-US" sz="2200" b="1" dirty="0">
                <a:solidFill>
                  <a:srgbClr val="FF0000"/>
                </a:solidFill>
              </a:rPr>
              <a:t>Hyaline membrane disease</a:t>
            </a:r>
            <a:r>
              <a:rPr lang="en-US" sz="2200" dirty="0"/>
              <a:t>; or </a:t>
            </a:r>
          </a:p>
          <a:p>
            <a:pPr marL="0" indent="0">
              <a:buNone/>
            </a:pPr>
            <a:r>
              <a:rPr lang="en-US" sz="2200" dirty="0" smtClean="0"/>
              <a:t>	(</a:t>
            </a:r>
            <a:r>
              <a:rPr lang="en-US" sz="2200" dirty="0"/>
              <a:t>h) Congenital anomalies of the respiratory system that meet the </a:t>
            </a:r>
            <a:r>
              <a:rPr lang="en-US" sz="2200" dirty="0" smtClean="0"/>
              <a:t>		criteria </a:t>
            </a:r>
            <a:r>
              <a:rPr lang="en-US" sz="2200" dirty="0"/>
              <a:t>of </a:t>
            </a:r>
            <a:r>
              <a:rPr lang="en-US" sz="2200"/>
              <a:t>section </a:t>
            </a:r>
            <a:r>
              <a:rPr lang="en-US" sz="2200" smtClean="0"/>
              <a:t>41518.8</a:t>
            </a:r>
            <a:r>
              <a:rPr lang="en-US" sz="2200" dirty="0"/>
              <a:t>.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1FA1-5AF9-0647-B31D-D6250D4530A3}" type="slidenum">
              <a:rPr lang="en-US" smtClean="0"/>
              <a:t>7</a:t>
            </a:fld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9918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Respiratory </a:t>
            </a:r>
            <a:r>
              <a:rPr lang="en-US" sz="3200" dirty="0"/>
              <a:t>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189" lvl="1" indent="0">
              <a:buNone/>
            </a:pPr>
            <a:r>
              <a:rPr lang="en-US" sz="2800" b="1" dirty="0">
                <a:solidFill>
                  <a:srgbClr val="FF0000"/>
                </a:solidFill>
              </a:rPr>
              <a:t>KEY POINTS:</a:t>
            </a:r>
          </a:p>
          <a:p>
            <a:pPr lvl="1"/>
            <a:r>
              <a:rPr lang="en-US" dirty="0" smtClean="0"/>
              <a:t>CF-related </a:t>
            </a:r>
            <a:r>
              <a:rPr lang="en-US" dirty="0"/>
              <a:t>metabolic syndrome (CRMS) is not eligible.</a:t>
            </a:r>
          </a:p>
          <a:p>
            <a:pPr marL="457189" lvl="1" indent="0">
              <a:buNone/>
            </a:pPr>
            <a:endParaRPr lang="en-US" dirty="0"/>
          </a:p>
          <a:p>
            <a:pPr lvl="1"/>
            <a:r>
              <a:rPr lang="en-US" dirty="0"/>
              <a:t>Respiratory failure</a:t>
            </a:r>
          </a:p>
          <a:p>
            <a:pPr lvl="2"/>
            <a:r>
              <a:rPr lang="en-US" dirty="0" err="1"/>
              <a:t>Ventilatory</a:t>
            </a:r>
            <a:r>
              <a:rPr lang="en-US" dirty="0"/>
              <a:t> assistance could be non-invasive or invasive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1FA1-5AF9-0647-B31D-D6250D4530A3}" type="slidenum">
              <a:rPr lang="en-US" smtClean="0"/>
              <a:t>8</a:t>
            </a:fld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61587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8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CCS Outreach Presentation: CCS Medical Eligibility  Section III:  Circulatory System to Accidents,  and NICU Criter&quot;/&gt;&lt;property id=&quot;20307&quot; value=&quot;283&quot;/&gt;&lt;/object&gt;&lt;object type=&quot;3&quot; unique_id=&quot;10008&quot;&gt;&lt;property id=&quot;20148&quot; value=&quot;5&quot;/&gt;&lt;property id=&quot;20300&quot; value=&quot;Slide 38 - &amp;quot; End of Circulatory System to Accidents,  and NICU Criteria Module   Thank You &amp;quot;&quot;/&gt;&lt;property id=&quot;20307&quot; value=&quot;284&quot;/&gt;&lt;/object&gt;&lt;object type=&quot;3&quot; unique_id=&quot;13928&quot;&gt;&lt;property id=&quot;20148&quot; value=&quot;5&quot;/&gt;&lt;property id=&quot;20300&quot; value=&quot;Slide 2 - &amp;quot;Section III:&amp;quot;&quot;/&gt;&lt;property id=&quot;20307&quot; value=&quot;353&quot;/&gt;&lt;/object&gt;&lt;object type=&quot;3&quot; unique_id=&quot;13929&quot;&gt;&lt;property id=&quot;20148&quot; value=&quot;5&quot;/&gt;&lt;property id=&quot;20300&quot; value=&quot;Slide 3 - &amp;quot;41518.2. Diseases of the Circulatory System&amp;quot;&quot;/&gt;&lt;property id=&quot;20307&quot; value=&quot;350&quot;/&gt;&lt;/object&gt;&lt;object type=&quot;3&quot; unique_id=&quot;13930&quot;&gt;&lt;property id=&quot;20148&quot; value=&quot;5&quot;/&gt;&lt;property id=&quot;20300&quot; value=&quot;Slide 4 - &amp;quot;Kawasaki Disease&amp;quot;&quot;/&gt;&lt;property id=&quot;20307&quot; value=&quot;351&quot;/&gt;&lt;/object&gt;&lt;object type=&quot;3&quot; unique_id=&quot;13931&quot;&gt;&lt;property id=&quot;20148&quot; value=&quot;5&quot;/&gt;&lt;property id=&quot;20300&quot; value=&quot;Slide 5 - &amp;quot;41518.3. Diseases of the Respiratory System&amp;quot;&quot;/&gt;&lt;property id=&quot;20307&quot; value=&quot;352&quot;/&gt;&lt;/object&gt;&lt;object type=&quot;3&quot; unique_id=&quot;13932&quot;&gt;&lt;property id=&quot;20148&quot; value=&quot;5&quot;/&gt;&lt;property id=&quot;20300&quot; value=&quot;Slide 6 - &amp;quot;41518.3. Diseases of the Respiratory System&amp;quot;&quot;/&gt;&lt;property id=&quot;20307&quot; value=&quot;354&quot;/&gt;&lt;/object&gt;&lt;object type=&quot;3&quot; unique_id=&quot;13933&quot;&gt;&lt;property id=&quot;20148&quot; value=&quot;5&quot;/&gt;&lt;property id=&quot;20300&quot; value=&quot;Slide 7 - &amp;quot;41518.3. Diseases of the Respiratory System&amp;quot;&quot;/&gt;&lt;property id=&quot;20307&quot; value=&quot;355&quot;/&gt;&lt;/object&gt;&lt;object type=&quot;3&quot; unique_id=&quot;13934&quot;&gt;&lt;property id=&quot;20148&quot; value=&quot;5&quot;/&gt;&lt;property id=&quot;20300&quot; value=&quot;Slide 8 - &amp;quot;41518.3. Diseases of the Respiratory System&amp;quot;&quot;/&gt;&lt;property id=&quot;20307&quot; value=&quot;356&quot;/&gt;&lt;/object&gt;&lt;object type=&quot;3&quot; unique_id=&quot;13935&quot;&gt;&lt;property id=&quot;20148&quot; value=&quot;5&quot;/&gt;&lt;property id=&quot;20300&quot; value=&quot;Slide 9 - &amp;quot;Respiratory System&amp;quot;&quot;/&gt;&lt;property id=&quot;20307&quot; value=&quot;357&quot;/&gt;&lt;/object&gt;&lt;object type=&quot;3&quot; unique_id=&quot;13936&quot;&gt;&lt;property id=&quot;20148&quot; value=&quot;5&quot;/&gt;&lt;property id=&quot;20300&quot; value=&quot;Slide 10 - &amp;quot;41518.4. Diseases of the Digestive System&amp;quot;&quot;/&gt;&lt;property id=&quot;20307&quot; value=&quot;358&quot;/&gt;&lt;/object&gt;&lt;object type=&quot;3&quot; unique_id=&quot;13937&quot;&gt;&lt;property id=&quot;20148&quot; value=&quot;5&quot;/&gt;&lt;property id=&quot;20300&quot; value=&quot;Slide 11 - &amp;quot;41518.4. Diseases of the Digestive System&amp;quot;&quot;/&gt;&lt;property id=&quot;20307&quot; value=&quot;359&quot;/&gt;&lt;/object&gt;&lt;object type=&quot;3&quot; unique_id=&quot;13938&quot;&gt;&lt;property id=&quot;20148&quot; value=&quot;5&quot;/&gt;&lt;property id=&quot;20300&quot; value=&quot;Slide 12 - &amp;quot;41518.4. Diseases of the Digestive System&amp;quot;&quot;/&gt;&lt;property id=&quot;20307&quot; value=&quot;360&quot;/&gt;&lt;/object&gt;&lt;object type=&quot;3&quot; unique_id=&quot;13939&quot;&gt;&lt;property id=&quot;20148&quot; value=&quot;5&quot;/&gt;&lt;property id=&quot;20300&quot; value=&quot;Slide 13 - &amp;quot;Digestive System&amp;quot;&quot;/&gt;&lt;property id=&quot;20307&quot; value=&quot;367&quot;/&gt;&lt;/object&gt;&lt;object type=&quot;3&quot; unique_id=&quot;13940&quot;&gt;&lt;property id=&quot;20148&quot; value=&quot;5&quot;/&gt;&lt;property id=&quot;20300&quot; value=&quot;Slide 14 - &amp;quot;Digestive System&amp;quot;&quot;/&gt;&lt;property id=&quot;20307&quot; value=&quot;361&quot;/&gt;&lt;/object&gt;&lt;object type=&quot;3&quot; unique_id=&quot;13941&quot;&gt;&lt;property id=&quot;20148&quot; value=&quot;5&quot;/&gt;&lt;property id=&quot;20300&quot; value=&quot;Slide 15 - &amp;quot;41518.5. Diseases of the Genitourinary System&amp;quot;&quot;/&gt;&lt;property id=&quot;20307&quot; value=&quot;366&quot;/&gt;&lt;/object&gt;&lt;object type=&quot;3&quot; unique_id=&quot;13942&quot;&gt;&lt;property id=&quot;20148&quot; value=&quot;5&quot;/&gt;&lt;property id=&quot;20300&quot; value=&quot;Slide 16 - &amp;quot;41518.6. Diseases of the Skin and Subcutaneous Tissues&amp;quot;&quot;/&gt;&lt;property id=&quot;20307&quot; value=&quot;362&quot;/&gt;&lt;/object&gt;&lt;object type=&quot;3&quot; unique_id=&quot;13943&quot;&gt;&lt;property id=&quot;20148&quot; value=&quot;5&quot;/&gt;&lt;property id=&quot;20300&quot; value=&quot;Slide 17 - &amp;quot;41518.6. Diseases of the Skin and Subcutaneous Tissues&amp;quot;&quot;/&gt;&lt;property id=&quot;20307&quot; value=&quot;363&quot;/&gt;&lt;/object&gt;&lt;object type=&quot;3&quot; unique_id=&quot;13944&quot;&gt;&lt;property id=&quot;20148&quot; value=&quot;5&quot;/&gt;&lt;property id=&quot;20300&quot; value=&quot;Slide 18 - &amp;quot;41518.7. Diseases of the Musculoskeletal System and Connective Tissue&amp;quot;&quot;/&gt;&lt;property id=&quot;20307&quot; value=&quot;364&quot;/&gt;&lt;/object&gt;&lt;object type=&quot;3&quot; unique_id=&quot;13945&quot;&gt;&lt;property id=&quot;20148&quot; value=&quot;5&quot;/&gt;&lt;property id=&quot;20300&quot; value=&quot;Slide 19 - &amp;quot;41518.7. Diseases of the Musculoskeletal System and Connective Tissue&amp;quot;&quot;/&gt;&lt;property id=&quot;20307&quot; value=&quot;365&quot;/&gt;&lt;/object&gt;&lt;object type=&quot;3&quot; unique_id=&quot;13946&quot;&gt;&lt;property id=&quot;20148&quot; value=&quot;5&quot;/&gt;&lt;property id=&quot;20300&quot; value=&quot;Slide 20 - &amp;quot;41518.7. Diseases of the Musculoskeletal System and Connective Tissue&amp;quot;&quot;/&gt;&lt;property id=&quot;20307&quot; value=&quot;369&quot;/&gt;&lt;/object&gt;&lt;object type=&quot;3&quot; unique_id=&quot;13947&quot;&gt;&lt;property id=&quot;20148&quot; value=&quot;5&quot;/&gt;&lt;property id=&quot;20300&quot; value=&quot;Slide 21 - &amp;quot;Musculoskeletal System and Connective Tissue&amp;quot;&quot;/&gt;&lt;property id=&quot;20307&quot; value=&quot;368&quot;/&gt;&lt;/object&gt;&lt;object type=&quot;3&quot; unique_id=&quot;13948&quot;&gt;&lt;property id=&quot;20148&quot; value=&quot;5&quot;/&gt;&lt;property id=&quot;20300&quot; value=&quot;Slide 22 - &amp;quot;Musculoskeletal System and Connective Tissue&amp;quot;&quot;/&gt;&lt;property id=&quot;20307&quot; value=&quot;370&quot;/&gt;&lt;/object&gt;&lt;object type=&quot;3&quot; unique_id=&quot;13949&quot;&gt;&lt;property id=&quot;20148&quot; value=&quot;5&quot;/&gt;&lt;property id=&quot;20300&quot; value=&quot;Slide 23 - &amp;quot;41518.8. Congenital Anomalies&amp;quot;&quot;/&gt;&lt;property id=&quot;20307&quot; value=&quot;371&quot;/&gt;&lt;/object&gt;&lt;object type=&quot;3&quot; unique_id=&quot;13950&quot;&gt;&lt;property id=&quot;20148&quot; value=&quot;5&quot;/&gt;&lt;property id=&quot;20300&quot; value=&quot;Slide 24 - &amp;quot;41518.8. Congenital Anomalies&amp;quot;&quot;/&gt;&lt;property id=&quot;20307&quot; value=&quot;372&quot;/&gt;&lt;/object&gt;&lt;object type=&quot;3&quot; unique_id=&quot;13951&quot;&gt;&lt;property id=&quot;20148&quot; value=&quot;5&quot;/&gt;&lt;property id=&quot;20300&quot; value=&quot;Slide 25 - &amp;quot;Congenital Anomalies&amp;quot;&quot;/&gt;&lt;property id=&quot;20307&quot; value=&quot;373&quot;/&gt;&lt;/object&gt;&lt;object type=&quot;3&quot; unique_id=&quot;13952&quot;&gt;&lt;property id=&quot;20148&quot; value=&quot;5&quot;/&gt;&lt;property id=&quot;20300&quot; value=&quot;Slide 26 - &amp;quot;41518.9. Accidents, Poisonings, Violence, and Immunization Reactions&amp;quot;&quot;/&gt;&lt;property id=&quot;20307&quot; value=&quot;374&quot;/&gt;&lt;/object&gt;&lt;object type=&quot;3&quot; unique_id=&quot;13953&quot;&gt;&lt;property id=&quot;20148&quot; value=&quot;5&quot;/&gt;&lt;property id=&quot;20300&quot; value=&quot;Slide 27 - &amp;quot;41518.9. Accidents, Poisonings, Violence, and Immunization Reactions&amp;quot;&quot;/&gt;&lt;property id=&quot;20307&quot; value=&quot;375&quot;/&gt;&lt;/object&gt;&lt;object type=&quot;3&quot; unique_id=&quot;13954&quot;&gt;&lt;property id=&quot;20148&quot; value=&quot;5&quot;/&gt;&lt;property id=&quot;20300&quot; value=&quot;Slide 28 - &amp;quot;41518.9. Accidents, Poisonings, Violence, and Immunization Reactions&amp;quot;&quot;/&gt;&lt;property id=&quot;20307&quot; value=&quot;376&quot;/&gt;&lt;/object&gt;&lt;object type=&quot;3&quot; unique_id=&quot;13955&quot;&gt;&lt;property id=&quot;20148&quot; value=&quot;5&quot;/&gt;&lt;property id=&quot;20300&quot; value=&quot;Slide 30 - &amp;quot;41518.9. Accidents, Poisonings, Violence, and Immunization Reactions&amp;quot;&quot;/&gt;&lt;property id=&quot;20307&quot; value=&quot;377&quot;/&gt;&lt;/object&gt;&lt;object type=&quot;3&quot; unique_id=&quot;13956&quot;&gt;&lt;property id=&quot;20148&quot; value=&quot;5&quot;/&gt;&lt;property id=&quot;20300&quot; value=&quot;Slide 32 - &amp;quot;Accidents, Poisonings, Violence, and Immunization Reactions&amp;quot;&quot;/&gt;&lt;property id=&quot;20307&quot; value=&quot;378&quot;/&gt;&lt;/object&gt;&lt;object type=&quot;3&quot; unique_id=&quot;13957&quot;&gt;&lt;property id=&quot;20148&quot; value=&quot;5&quot;/&gt;&lt;property id=&quot;20300&quot; value=&quot;Slide 33 - &amp;quot;Fractures/Accidents&amp;quot;&quot;/&gt;&lt;property id=&quot;20307&quot; value=&quot;379&quot;/&gt;&lt;/object&gt;&lt;object type=&quot;3&quot; unique_id=&quot;13958&quot;&gt;&lt;property id=&quot;20148&quot; value=&quot;5&quot;/&gt;&lt;property id=&quot;20300&quot; value=&quot;Slide 34 - &amp;quot;Medical Eligibilities&amp;quot;&quot;/&gt;&lt;property id=&quot;20307&quot; value=&quot;380&quot;/&gt;&lt;/object&gt;&lt;object type=&quot;3&quot; unique_id=&quot;14577&quot;&gt;&lt;property id=&quot;20148&quot; value=&quot;5&quot;/&gt;&lt;property id=&quot;20300&quot; value=&quot;Slide 35 - &amp;quot;NICU Criteria&amp;quot;&quot;/&gt;&lt;property id=&quot;20307&quot; value=&quot;381&quot;/&gt;&lt;/object&gt;&lt;object type=&quot;3&quot; unique_id=&quot;14578&quot;&gt;&lt;property id=&quot;20148&quot; value=&quot;5&quot;/&gt;&lt;property id=&quot;20300&quot; value=&quot;Slide 36 - &amp;quot;NICU Criteria &amp;quot;&quot;/&gt;&lt;property id=&quot;20307&quot; value=&quot;382&quot;/&gt;&lt;/object&gt;&lt;object type=&quot;3&quot; unique_id=&quot;14579&quot;&gt;&lt;property id=&quot;20148&quot; value=&quot;5&quot;/&gt;&lt;property id=&quot;20300&quot; value=&quot;Slide 37 - &amp;quot;NICU Criteria&amp;quot;&quot;/&gt;&lt;property id=&quot;20307&quot; value=&quot;383&quot;/&gt;&lt;/object&gt;&lt;object type=&quot;3&quot; unique_id=&quot;14586&quot;&gt;&lt;property id=&quot;20148&quot; value=&quot;5&quot;/&gt;&lt;property id=&quot;20300&quot; value=&quot;Slide 29 - &amp;quot;41518.9. Accidents, Poisonings, Violence, and Immunization Reactions&amp;quot;&quot;/&gt;&lt;property id=&quot;20307&quot; value=&quot;388&quot;/&gt;&lt;/object&gt;&lt;object type=&quot;3&quot; unique_id=&quot;14587&quot;&gt;&lt;property id=&quot;20148&quot; value=&quot;5&quot;/&gt;&lt;property id=&quot;20300&quot; value=&quot;Slide 31 - &amp;quot;41518.9. Accidents, Poisonings, Violence, and Immunization Reactions&amp;quot;&quot;/&gt;&lt;property id=&quot;20307&quot; value=&quot;389&quot;/&gt;&lt;/object&gt;&lt;/object&gt;&lt;object type=&quot;8&quot; unique_id=&quot;10026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DPH-Presentation-Faces-SealAndLogo</Template>
  <TotalTime>1644</TotalTime>
  <Words>1080</Words>
  <Application>Microsoft Office PowerPoint</Application>
  <PresentationFormat>On-screen Show (4:3)</PresentationFormat>
  <Paragraphs>260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2" baseType="lpstr">
      <vt:lpstr>ＭＳ Ｐゴシック</vt:lpstr>
      <vt:lpstr>Arial</vt:lpstr>
      <vt:lpstr>Calibri</vt:lpstr>
      <vt:lpstr>Office Theme</vt:lpstr>
      <vt:lpstr>CCS Outreach Presentation: CCS Medical Eligibility  Section III:  Circulatory System to Accidents,  and NICU Criteria Last update: 08.2016</vt:lpstr>
      <vt:lpstr>Section III:</vt:lpstr>
      <vt:lpstr>41518.2. Diseases of the Circulatory System</vt:lpstr>
      <vt:lpstr>Kawasaki Disease</vt:lpstr>
      <vt:lpstr>41518.3. Diseases of the Respiratory System</vt:lpstr>
      <vt:lpstr>41518.3. Diseases of the Respiratory System</vt:lpstr>
      <vt:lpstr>41518.3. Diseases of the Respiratory System</vt:lpstr>
      <vt:lpstr>41518.3. Diseases of the Respiratory System</vt:lpstr>
      <vt:lpstr>Respiratory System</vt:lpstr>
      <vt:lpstr>41518.4. Diseases of the Digestive System</vt:lpstr>
      <vt:lpstr>41518.4. Diseases of the Digestive System</vt:lpstr>
      <vt:lpstr>41518.4. Diseases of the Digestive System</vt:lpstr>
      <vt:lpstr>Digestive System</vt:lpstr>
      <vt:lpstr>Digestive System</vt:lpstr>
      <vt:lpstr>41518.5. Diseases of the Genitourinary System</vt:lpstr>
      <vt:lpstr>41518.6. Diseases of the Skin and Subcutaneous Tissues</vt:lpstr>
      <vt:lpstr>41518.6. Diseases of the Skin and Subcutaneous Tissues</vt:lpstr>
      <vt:lpstr>41518.7. Diseases of the Musculoskeletal System and Connective Tissue</vt:lpstr>
      <vt:lpstr>41518.7. Diseases of the Musculoskeletal System and Connective Tissue</vt:lpstr>
      <vt:lpstr>41518.7. Diseases of the Musculoskeletal System and Connective Tissue</vt:lpstr>
      <vt:lpstr>Musculoskeletal System and Connective Tissue</vt:lpstr>
      <vt:lpstr>Musculoskeletal System and Connective Tissue</vt:lpstr>
      <vt:lpstr>41518.8. Congenital Anomalies</vt:lpstr>
      <vt:lpstr>41518.8. Congenital Anomalies</vt:lpstr>
      <vt:lpstr>Congenital Anomalies</vt:lpstr>
      <vt:lpstr>41518.9. Accidents, Poisonings, Violence, and Immunization Reactions</vt:lpstr>
      <vt:lpstr>41518.9. Accidents, Poisonings, Violence, and Immunization Reactions</vt:lpstr>
      <vt:lpstr>41518.9. Accidents, Poisonings, Violence, and Immunization Reactions</vt:lpstr>
      <vt:lpstr>41518.9. Accidents, Poisonings, Violence, and Immunization Reactions</vt:lpstr>
      <vt:lpstr>41518.9. Accidents, Poisonings, Violence, and Immunization Reactions</vt:lpstr>
      <vt:lpstr>41518.9. Accidents, Poisonings, Violence, and Immunization Reactions</vt:lpstr>
      <vt:lpstr>Accidents, Poisonings, Violence, and Immunization Reactions</vt:lpstr>
      <vt:lpstr>Fractures/Accidents</vt:lpstr>
      <vt:lpstr>Medical Eligibilities</vt:lpstr>
      <vt:lpstr>NICU Criteria</vt:lpstr>
      <vt:lpstr>NICU Criteria </vt:lpstr>
      <vt:lpstr>NICU Criteria</vt:lpstr>
      <vt:lpstr> End of Circulatory System to Accidents,  and NICU Criteria Module   Thank You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Angelica Ramos</cp:lastModifiedBy>
  <cp:revision>62</cp:revision>
  <cp:lastPrinted>2016-08-17T00:01:03Z</cp:lastPrinted>
  <dcterms:created xsi:type="dcterms:W3CDTF">2016-06-10T22:30:34Z</dcterms:created>
  <dcterms:modified xsi:type="dcterms:W3CDTF">2016-08-29T16:30:23Z</dcterms:modified>
</cp:coreProperties>
</file>