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6" r:id="rId3"/>
    <p:sldMasterId id="2147484559" r:id="rId4"/>
  </p:sldMasterIdLst>
  <p:notesMasterIdLst>
    <p:notesMasterId r:id="rId32"/>
  </p:notesMasterIdLst>
  <p:handoutMasterIdLst>
    <p:handoutMasterId r:id="rId33"/>
  </p:handoutMasterIdLst>
  <p:sldIdLst>
    <p:sldId id="256" r:id="rId5"/>
    <p:sldId id="316" r:id="rId6"/>
    <p:sldId id="294" r:id="rId7"/>
    <p:sldId id="293" r:id="rId8"/>
    <p:sldId id="283" r:id="rId9"/>
    <p:sldId id="314" r:id="rId10"/>
    <p:sldId id="259" r:id="rId11"/>
    <p:sldId id="295" r:id="rId12"/>
    <p:sldId id="296" r:id="rId13"/>
    <p:sldId id="262" r:id="rId14"/>
    <p:sldId id="263" r:id="rId15"/>
    <p:sldId id="261" r:id="rId16"/>
    <p:sldId id="311" r:id="rId17"/>
    <p:sldId id="276" r:id="rId18"/>
    <p:sldId id="277" r:id="rId19"/>
    <p:sldId id="278" r:id="rId20"/>
    <p:sldId id="269" r:id="rId21"/>
    <p:sldId id="305" r:id="rId22"/>
    <p:sldId id="271" r:id="rId23"/>
    <p:sldId id="286" r:id="rId24"/>
    <p:sldId id="273" r:id="rId25"/>
    <p:sldId id="297" r:id="rId26"/>
    <p:sldId id="310" r:id="rId27"/>
    <p:sldId id="260" r:id="rId28"/>
    <p:sldId id="279" r:id="rId29"/>
    <p:sldId id="317" r:id="rId30"/>
    <p:sldId id="258"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50" d="100"/>
        <a:sy n="150" d="100"/>
      </p:scale>
      <p:origin x="0" y="55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bg1"/>
                </a:solidFill>
              </a:rPr>
              <a:t>HIV/AIDS </a:t>
            </a:r>
            <a:r>
              <a:rPr lang="en-US" dirty="0" smtClean="0">
                <a:solidFill>
                  <a:schemeClr val="bg1"/>
                </a:solidFill>
              </a:rPr>
              <a:t>Cases</a:t>
            </a:r>
            <a:endParaRPr lang="en-US" dirty="0">
              <a:solidFill>
                <a:schemeClr val="bg1"/>
              </a:solidFill>
            </a:endParaRPr>
          </a:p>
        </c:rich>
      </c:tx>
      <c:layout>
        <c:manualLayout>
          <c:xMode val="edge"/>
          <c:yMode val="edge"/>
          <c:x val="0.13182633420822401"/>
          <c:y val="0.12851312335957996"/>
        </c:manualLayout>
      </c:layout>
    </c:title>
    <c:view3D>
      <c:rotX val="30"/>
      <c:perspective val="30"/>
    </c:view3D>
    <c:plotArea>
      <c:layout>
        <c:manualLayout>
          <c:layoutTarget val="inner"/>
          <c:xMode val="edge"/>
          <c:yMode val="edge"/>
          <c:x val="3.3299212598425325E-2"/>
          <c:y val="0.26420577427821501"/>
          <c:w val="0.58285717410323701"/>
          <c:h val="0.71579422572178619"/>
        </c:manualLayout>
      </c:layout>
      <c:pie3DChart>
        <c:varyColors val="1"/>
        <c:ser>
          <c:idx val="2"/>
          <c:order val="2"/>
          <c:explosion val="25"/>
          <c:dPt>
            <c:idx val="2"/>
            <c:spPr>
              <a:solidFill>
                <a:srgbClr val="FF0000"/>
              </a:solidFill>
            </c:spPr>
          </c:dPt>
          <c:dLbls>
            <c:dLbl>
              <c:idx val="0"/>
              <c:layout/>
              <c:tx>
                <c:rich>
                  <a:bodyPr/>
                  <a:lstStyle/>
                  <a:p>
                    <a:r>
                      <a:rPr lang="en-US" dirty="0">
                        <a:solidFill>
                          <a:schemeClr val="bg1"/>
                        </a:solidFill>
                      </a:rPr>
                      <a:t>21.0%</a:t>
                    </a:r>
                  </a:p>
                </c:rich>
              </c:tx>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Sheet1!$G$3:$K$3</c:f>
              <c:numCache>
                <c:formatCode>0.0%</c:formatCode>
                <c:ptCount val="5"/>
                <c:pt idx="0">
                  <c:v>0.21000000000000005</c:v>
                </c:pt>
                <c:pt idx="1">
                  <c:v>0.4</c:v>
                </c:pt>
                <c:pt idx="2">
                  <c:v>0.35000000000000009</c:v>
                </c:pt>
                <c:pt idx="3">
                  <c:v>3.0000000000000009E-2</c:v>
                </c:pt>
                <c:pt idx="4">
                  <c:v>1.0000000000000004E-2</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2.6032482896145806E-2</c:v>
                </c:pt>
                <c:pt idx="1">
                  <c:v>0.97396751710385499</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2.6032482896145806E-2</c:v>
                </c:pt>
                <c:pt idx="1">
                  <c:v>0.97396751710385499</c:v>
                </c:pt>
              </c:numCache>
            </c:numRef>
          </c:val>
        </c:ser>
      </c:pie3DChart>
    </c:plotArea>
    <c:legend>
      <c:legendPos val="r"/>
      <c:layout>
        <c:manualLayout>
          <c:xMode val="edge"/>
          <c:yMode val="edge"/>
          <c:x val="0.6991736657917762"/>
          <c:y val="0.30120570866141699"/>
          <c:w val="0.23672922134733207"/>
          <c:h val="0.54872834645669422"/>
        </c:manualLayout>
      </c:layout>
      <c:txPr>
        <a:bodyPr/>
        <a:lstStyle/>
        <a:p>
          <a:pPr>
            <a:defRPr sz="1600" b="1">
              <a:solidFill>
                <a:schemeClr val="bg1"/>
              </a:solidFill>
            </a:defRPr>
          </a:pPr>
          <a:endParaRPr lang="en-US"/>
        </a:p>
      </c:txPr>
    </c:legend>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chemeClr val="bg1"/>
                </a:solidFill>
              </a:rPr>
              <a:t>Overall, Race/Ethnicity</a:t>
            </a:r>
            <a:endParaRPr lang="en-US" dirty="0">
              <a:solidFill>
                <a:schemeClr val="bg1"/>
              </a:solidFill>
            </a:endParaRPr>
          </a:p>
        </c:rich>
      </c:tx>
      <c:layout>
        <c:manualLayout>
          <c:xMode val="edge"/>
          <c:yMode val="edge"/>
          <c:x val="5.2583333333333621E-2"/>
          <c:y val="2.7777777777777918E-2"/>
        </c:manualLayout>
      </c:layout>
    </c:title>
    <c:view3D>
      <c:rotX val="30"/>
      <c:perspective val="30"/>
    </c:view3D>
    <c:plotArea>
      <c:layout>
        <c:manualLayout>
          <c:layoutTarget val="inner"/>
          <c:xMode val="edge"/>
          <c:yMode val="edge"/>
          <c:x val="3.0521434820647404E-2"/>
          <c:y val="0.22008821813939905"/>
          <c:w val="0.5911905074365722"/>
          <c:h val="0.73563393117527121"/>
        </c:manualLayout>
      </c:layout>
      <c:pie3DChart>
        <c:varyColors val="1"/>
        <c:ser>
          <c:idx val="2"/>
          <c:order val="2"/>
          <c:explosion val="25"/>
          <c:dPt>
            <c:idx val="2"/>
            <c:spPr>
              <a:solidFill>
                <a:srgbClr val="FF0000"/>
              </a:solidFill>
            </c:spPr>
          </c:dPt>
          <c:dLbls>
            <c:dLbl>
              <c:idx val="0"/>
              <c:layout>
                <c:manualLayout>
                  <c:x val="1.9812773403324602E-2"/>
                  <c:y val="-3.7158063575386417E-2"/>
                </c:manualLayout>
              </c:layout>
              <c:showVal val="1"/>
            </c:dLbl>
            <c:dLbl>
              <c:idx val="3"/>
              <c:layout>
                <c:manualLayout>
                  <c:x val="-5.2950459317585304E-2"/>
                  <c:y val="-2.3902376786235007E-2"/>
                </c:manualLayout>
              </c:layout>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Sheet1!$G$5:$K$5</c:f>
              <c:numCache>
                <c:formatCode>0.0%</c:formatCode>
                <c:ptCount val="5"/>
                <c:pt idx="0">
                  <c:v>8.8000000000000148E-2</c:v>
                </c:pt>
                <c:pt idx="1">
                  <c:v>0.47300000000000009</c:v>
                </c:pt>
                <c:pt idx="2">
                  <c:v>0.3010000000000001</c:v>
                </c:pt>
                <c:pt idx="3">
                  <c:v>0.13300000000000001</c:v>
                </c:pt>
                <c:pt idx="4">
                  <c:v>5.0000000000000114E-3</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0.97396751710385521</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0.97396751710385521</c:v>
                </c:pt>
              </c:numCache>
            </c:numRef>
          </c:val>
        </c:ser>
      </c:pie3DChart>
    </c:plotArea>
    <c:plotVisOnly val="1"/>
  </c:chart>
  <c:spPr>
    <a:noFill/>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23F7B2-4BC1-4F65-8499-00E1A89B671C}" type="datetime1">
              <a:rPr lang="en-US"/>
              <a:pPr/>
              <a:t>11/21/2011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A972638-B7DE-4B00-AD40-AA94022B224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D2E1109-047A-4365-A93C-628A8F8CFC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89331BC-A561-4D2F-8A12-087DC9A30BC5}" type="slidenum">
              <a:rPr lang="en-US"/>
              <a:pPr/>
              <a:t>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The inclusion Criteria for nPEP were based on the CDC guidelines but with a slightly more narrow definition of high risk exposure, and are as follows</a:t>
            </a:r>
          </a:p>
        </p:txBody>
      </p:sp>
      <p:sp>
        <p:nvSpPr>
          <p:cNvPr id="76804" name="Slide Number Placeholder 3"/>
          <p:cNvSpPr>
            <a:spLocks noGrp="1"/>
          </p:cNvSpPr>
          <p:nvPr>
            <p:ph type="sldNum" sz="quarter" idx="5"/>
          </p:nvPr>
        </p:nvSpPr>
        <p:spPr>
          <a:noFill/>
        </p:spPr>
        <p:txBody>
          <a:bodyPr/>
          <a:lstStyle/>
          <a:p>
            <a:fld id="{C5C5FDFD-333D-4D03-9B54-E3480A10250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p:spPr>
        <p:txBody>
          <a:bodyPr/>
          <a:lstStyle/>
          <a:p>
            <a:r>
              <a:rPr lang="en-US" smtClean="0"/>
              <a:t>The regimens were provided thru pharmaceutical company donation for the pilot program, and included …</a:t>
            </a:r>
          </a:p>
        </p:txBody>
      </p:sp>
      <p:sp>
        <p:nvSpPr>
          <p:cNvPr id="78852" name="Slide Number Placeholder 3"/>
          <p:cNvSpPr>
            <a:spLocks noGrp="1"/>
          </p:cNvSpPr>
          <p:nvPr>
            <p:ph type="sldNum" sz="quarter" idx="5"/>
          </p:nvPr>
        </p:nvSpPr>
        <p:spPr>
          <a:noFill/>
        </p:spPr>
        <p:txBody>
          <a:bodyPr/>
          <a:lstStyle/>
          <a:p>
            <a:fld id="{5E5CFABE-722E-4336-9957-6E14646D38E7}"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E6015F2F-161C-462E-99A6-0309B7AA139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D1A9CE4-4BBF-4B95-AB4D-FD0019147DE8}" type="slidenum">
              <a:rPr lang="en-US"/>
              <a:pPr/>
              <a:t>13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This map shows the location of the 2 sites in the County relative to HIV and STI disease burden.  This map shows the 5 main HIV/STI disease burden areas.  The colors represent % of overall HIV cases in the county, and as you can see the two nPEP sites are located in the 2 highest burden clusters:  LAGLC is located in the central cluster which has 46% of the HIV/AIDS cases in the county, and OASIS is located in the south cluster, which has approximately 18% of the HIV/AIDS cases in the county.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Interms of demographics of our sample, the vast majority, 93% were MSM, with 5% women and 2% transgender.  In terms of age, the largest number of people were aged 20-30, about ¼ were 31-40, and 20% 41-50.  relatively few in the program were under age 20.</a:t>
            </a:r>
          </a:p>
        </p:txBody>
      </p:sp>
      <p:sp>
        <p:nvSpPr>
          <p:cNvPr id="84996" name="Slide Number Placeholder 3"/>
          <p:cNvSpPr>
            <a:spLocks noGrp="1"/>
          </p:cNvSpPr>
          <p:nvPr>
            <p:ph type="sldNum" sz="quarter" idx="5"/>
          </p:nvPr>
        </p:nvSpPr>
        <p:spPr>
          <a:noFill/>
        </p:spPr>
        <p:txBody>
          <a:bodyPr/>
          <a:lstStyle/>
          <a:p>
            <a:fld id="{96414961-35BB-41CD-9467-112A9E5E808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smtClean="0"/>
              <a:t>80% of those in pilot reported they were gay, 8% bisexual, and 11% straight.  51% of the individuals were white, 34% were latino, 8% african american, and 3% Asian.  Given that african americans are over 20% of new infections, they were clearly underrepresented interms of enrollment in the pilot program.</a:t>
            </a:r>
          </a:p>
        </p:txBody>
      </p:sp>
      <p:sp>
        <p:nvSpPr>
          <p:cNvPr id="87044" name="Slide Number Placeholder 3"/>
          <p:cNvSpPr>
            <a:spLocks noGrp="1"/>
          </p:cNvSpPr>
          <p:nvPr>
            <p:ph type="sldNum" sz="quarter" idx="5"/>
          </p:nvPr>
        </p:nvSpPr>
        <p:spPr>
          <a:noFill/>
        </p:spPr>
        <p:txBody>
          <a:bodyPr/>
          <a:lstStyle/>
          <a:p>
            <a:fld id="{3068E8F0-8BD5-4300-AF36-3C4D3DC71469}"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t>72% uninusre, 23% private insurance.  Because this was a pilot study and under IND and IRB regulation, we were ethically required to offer service to anyone requesting, including those with other payor source.  Overall the group was well educated, with over 60% of individuals with a bachelors or some college education.</a:t>
            </a:r>
          </a:p>
        </p:txBody>
      </p:sp>
      <p:sp>
        <p:nvSpPr>
          <p:cNvPr id="89092" name="Slide Number Placeholder 3"/>
          <p:cNvSpPr>
            <a:spLocks noGrp="1"/>
          </p:cNvSpPr>
          <p:nvPr>
            <p:ph type="sldNum" sz="quarter" idx="5"/>
          </p:nvPr>
        </p:nvSpPr>
        <p:spPr>
          <a:noFill/>
        </p:spPr>
        <p:txBody>
          <a:bodyPr/>
          <a:lstStyle/>
          <a:p>
            <a:fld id="{113E6B50-F287-4E69-84F7-30C27EA2107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t>In terms of risk exposure at enrollment, 56% of individuals indicated receptive anal intercourse, 35% reported insertive anal intercourse, 5% receptive vaginal intercourse, 3% insertive vaginal intercourse, and 1% receptive oral intercourse with ejaculation.</a:t>
            </a:r>
          </a:p>
        </p:txBody>
      </p:sp>
      <p:sp>
        <p:nvSpPr>
          <p:cNvPr id="91140" name="Slide Number Placeholder 3"/>
          <p:cNvSpPr>
            <a:spLocks noGrp="1"/>
          </p:cNvSpPr>
          <p:nvPr>
            <p:ph type="sldNum" sz="quarter" idx="5"/>
          </p:nvPr>
        </p:nvSpPr>
        <p:spPr>
          <a:noFill/>
        </p:spPr>
        <p:txBody>
          <a:bodyPr/>
          <a:lstStyle/>
          <a:p>
            <a:fld id="{F3880D5A-8921-47C8-B98A-9CB9C1BFCAF9}"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t>This slide describes  the total number of URAI and UIAI acts in the past 30 days according to status of partner at baseline enrollment into the nPEP program.   On the left the pie chart shows 48 acts of URAI with HIV+ partners, and 143 acts with partners of unknown HIV status.  On the right, we see that 54 UIAI acts were with HIV+ partners, and 123 with partners of unknown status.</a:t>
            </a:r>
          </a:p>
        </p:txBody>
      </p:sp>
      <p:sp>
        <p:nvSpPr>
          <p:cNvPr id="93188" name="Slide Number Placeholder 3"/>
          <p:cNvSpPr>
            <a:spLocks noGrp="1"/>
          </p:cNvSpPr>
          <p:nvPr>
            <p:ph type="sldNum" sz="quarter" idx="5"/>
          </p:nvPr>
        </p:nvSpPr>
        <p:spPr>
          <a:noFill/>
        </p:spPr>
        <p:txBody>
          <a:bodyPr/>
          <a:lstStyle/>
          <a:p>
            <a:fld id="{E1A863C2-A9E3-4348-8657-C36D1F52062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a:ln/>
        </p:spPr>
      </p:sp>
      <p:sp>
        <p:nvSpPr>
          <p:cNvPr id="95235" name="Notes Placeholder 2"/>
          <p:cNvSpPr>
            <a:spLocks noGrp="1"/>
          </p:cNvSpPr>
          <p:nvPr>
            <p:ph type="body" idx="1"/>
          </p:nvPr>
        </p:nvSpPr>
        <p:spPr>
          <a:noFill/>
          <a:ln/>
        </p:spPr>
        <p:txBody>
          <a:bodyPr/>
          <a:lstStyle/>
          <a:p>
            <a:r>
              <a:rPr lang="en-US" smtClean="0"/>
              <a:t>We assessed self-reported adherence using a visual analog scale at both the 2 week and 4 week visits.  Overall the self-reported adherence of the individuals in the program were extremely high:  over 95% at both the 2 week and 4 week visits.  However self-reported adherence has several limitations, including social desirability bias which frequently results in over-reporting pill taking adherence.  However within the confines of resources available for this pilot project, this was the most practical measure to use, as Electronic Drug Monitoring and drug levels were beyond the scope of this implementation study.</a:t>
            </a:r>
          </a:p>
        </p:txBody>
      </p:sp>
      <p:sp>
        <p:nvSpPr>
          <p:cNvPr id="95236" name="Slide Number Placeholder 3"/>
          <p:cNvSpPr>
            <a:spLocks noGrp="1"/>
          </p:cNvSpPr>
          <p:nvPr>
            <p:ph type="sldNum" sz="quarter" idx="5"/>
          </p:nvPr>
        </p:nvSpPr>
        <p:spPr>
          <a:noFill/>
        </p:spPr>
        <p:txBody>
          <a:bodyPr/>
          <a:lstStyle/>
          <a:p>
            <a:fld id="{D3921B5C-801E-457C-A2CE-3D06F68B6E7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F27F747-9AF1-4BCF-9B17-F3C81B1E0B20}" type="slidenum">
              <a:rPr lang="en-US"/>
              <a:pPr/>
              <a:t>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defTabSz="928688">
              <a:spcBef>
                <a:spcPct val="0"/>
              </a:spcBef>
            </a:pPr>
            <a:r>
              <a:rPr lang="en-US" smtClean="0"/>
              <a:t>Since this presentation will focus on implementation of nPEP in LA County, I wanted to start with a bit of background about our jurisdiction. Los Angeles County is the most populous in the United States with 9.8 million residents.  The County is diverse in both it’s people and geography, it spans over 4000 square miles, and consists of urban, suburban, and rural areas divided by several mountain ranges. There is no one majority racial/ethnic group, however, latino’s are the plurality in LA County, with Whites making up the second largest racial/ethnic group.  Interms of HIV/AIDS cases, Latinos also make up the largest overall number and proportion of those infected, however African Americans and to a lesser extent whites, are disproportionately infected with HIV.</a:t>
            </a:r>
          </a:p>
          <a:p>
            <a:pPr defTabSz="928688"/>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t>Follow up rates are outlined here, 80% of individuals followed up at 4-6 weeks, and 61% came to the week 12 visit.  We see that follow up rates dropped of significantly at week 24, a visit focused on follow up HIV testing.</a:t>
            </a:r>
          </a:p>
        </p:txBody>
      </p:sp>
      <p:sp>
        <p:nvSpPr>
          <p:cNvPr id="97284" name="Slide Number Placeholder 3"/>
          <p:cNvSpPr>
            <a:spLocks noGrp="1"/>
          </p:cNvSpPr>
          <p:nvPr>
            <p:ph type="sldNum" sz="quarter" idx="5"/>
          </p:nvPr>
        </p:nvSpPr>
        <p:spPr>
          <a:noFill/>
        </p:spPr>
        <p:txBody>
          <a:bodyPr/>
          <a:lstStyle/>
          <a:p>
            <a:fld id="{1563DAF3-7F3E-438D-85B8-AF87EF381772}"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mtClean="0"/>
              <a:t>Here we see the distribution of time from exposure to receiving first dose of nPEP.  The X axis represents the participant number, and the Y axis represents time in hours from exposure to dosing with nPEP.  The mean time from exposure to dose was 36 hours, with a range from 2-71 hours.	</a:t>
            </a:r>
          </a:p>
        </p:txBody>
      </p:sp>
      <p:sp>
        <p:nvSpPr>
          <p:cNvPr id="99332" name="Slide Number Placeholder 3"/>
          <p:cNvSpPr>
            <a:spLocks noGrp="1"/>
          </p:cNvSpPr>
          <p:nvPr>
            <p:ph type="sldNum" sz="quarter" idx="5"/>
          </p:nvPr>
        </p:nvSpPr>
        <p:spPr>
          <a:noFill/>
        </p:spPr>
        <p:txBody>
          <a:bodyPr/>
          <a:lstStyle/>
          <a:p>
            <a:fld id="{A2C18B93-B105-4D88-8354-9A1B2C7605D1}"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t>The arrows represent the 4 seroconversions that occurred in over the course of delivering nPEP to the first 150 patients.  As you can see here, 3 of the 4 were after the mean 36 hour point. </a:t>
            </a:r>
          </a:p>
          <a:p>
            <a:r>
              <a:rPr lang="en-US" smtClean="0"/>
              <a:t>8 patients received pep within 8 hours, 44 or 27% received nPEP within 24 hours, and as indicated here the 4 seroconversions were at 64 hours, 41 hours, 26 hours, and 62 hours</a:t>
            </a:r>
          </a:p>
          <a:p>
            <a:endParaRPr lang="en-US" smtClean="0"/>
          </a:p>
          <a:p>
            <a:r>
              <a:rPr lang="en-US" smtClean="0"/>
              <a:t> 1016 (64 hrs); 1064 (41 hrs); 1101 (26 hrs); 1155 (62 hrs)</a:t>
            </a:r>
          </a:p>
        </p:txBody>
      </p:sp>
      <p:sp>
        <p:nvSpPr>
          <p:cNvPr id="101380" name="Slide Number Placeholder 3"/>
          <p:cNvSpPr>
            <a:spLocks noGrp="1"/>
          </p:cNvSpPr>
          <p:nvPr>
            <p:ph type="sldNum" sz="quarter" idx="5"/>
          </p:nvPr>
        </p:nvSpPr>
        <p:spPr>
          <a:noFill/>
        </p:spPr>
        <p:txBody>
          <a:bodyPr/>
          <a:lstStyle/>
          <a:p>
            <a:fld id="{E7C2C29D-4D36-4E45-B8D4-8B03E8D42C7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t>Here we provide some detail on these seroconversions.  All seroconversions were identified at the 12 week follow up.  2 of the 4 report unprotected receptive anal intercourse with known HIV+ source, and 2 of the 4 with recently seroconverting patients, who likely have extremely high viral loads and may be more potent transmitters.  The time to PEP was already described and ranged from 26-64 hours.  Adherence to nPEP by self report was high in all 4 seroconverters, although as previously discussed this may be an overestimation.  2 of the 4 had an STI, one with GC at baseline, and other w/a positive RPR at 3 months.  3 of the the 4 reported a repeat exposure between the baseline and 12 week period.  This repeat exposure speaks to the challenge of administering PEP in the context of ongoing high risk behavior, and forces us to take a critical look at what the best prevention intervention may be for such patients.  Should patient with multiple repeat exposures receive additional courses of nPEP, what we call “rePEP”?  Are they good candidates for PEP at all?  Are there other interventions behavioral or structural that they may benefit from instead?  Should PEP become PrEP?  These are all questions that we need to begin to address as we continue to make comprehensive biomedical HIV preventions available to those at highest risk.</a:t>
            </a:r>
          </a:p>
        </p:txBody>
      </p:sp>
      <p:sp>
        <p:nvSpPr>
          <p:cNvPr id="103428" name="Slide Number Placeholder 3"/>
          <p:cNvSpPr>
            <a:spLocks noGrp="1"/>
          </p:cNvSpPr>
          <p:nvPr>
            <p:ph type="sldNum" sz="quarter" idx="5"/>
          </p:nvPr>
        </p:nvSpPr>
        <p:spPr>
          <a:noFill/>
        </p:spPr>
        <p:txBody>
          <a:bodyPr/>
          <a:lstStyle/>
          <a:p>
            <a:fld id="{7B37CD93-3EB0-4DAB-85F7-9F247CA00B01}"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smtClean="0"/>
              <a:t>Public health program launched on May 25th</a:t>
            </a:r>
          </a:p>
        </p:txBody>
      </p:sp>
      <p:sp>
        <p:nvSpPr>
          <p:cNvPr id="106500" name="Slide Number Placeholder 3"/>
          <p:cNvSpPr>
            <a:spLocks noGrp="1"/>
          </p:cNvSpPr>
          <p:nvPr>
            <p:ph type="sldNum" sz="quarter" idx="5"/>
          </p:nvPr>
        </p:nvSpPr>
        <p:spPr>
          <a:noFill/>
        </p:spPr>
        <p:txBody>
          <a:bodyPr/>
          <a:lstStyle/>
          <a:p>
            <a:fld id="{DF00A4D4-1124-4979-B757-AB0ADBF46335}"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7FF047B0-C77F-4002-81E2-8AD3281881ED}"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smtClean="0"/>
              <a:t>I’d like to start with a case to frame the context in which the need for nPEP may arise. This case is one of a few that came to the attention of the health dept in LA several years ago, and was an impetus for the efforts in LA county to develop and implement a publicly funded nPEP program.</a:t>
            </a:r>
          </a:p>
        </p:txBody>
      </p:sp>
      <p:sp>
        <p:nvSpPr>
          <p:cNvPr id="62468" name="Slide Number Placeholder 3"/>
          <p:cNvSpPr>
            <a:spLocks noGrp="1"/>
          </p:cNvSpPr>
          <p:nvPr>
            <p:ph type="sldNum" sz="quarter" idx="5"/>
          </p:nvPr>
        </p:nvSpPr>
        <p:spPr>
          <a:noFill/>
        </p:spPr>
        <p:txBody>
          <a:bodyPr/>
          <a:lstStyle/>
          <a:p>
            <a:fld id="{FFE074C8-14D6-4854-BC1F-510D700D617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a:spcBef>
                <a:spcPct val="0"/>
              </a:spcBef>
            </a:pPr>
            <a:r>
              <a:rPr lang="en-US" smtClean="0"/>
              <a:t>So what does this patient need?  From our perspective, this individuals and others like him are in need on “highly active HIV prevention”.  This includes a comprehensive intervention that is composed of a biomedical intervention, nPEP, screening and treatment of concominant STIs, risk reduction counseling, screening and referral for mental health and substance use disorders, and need for other services.</a:t>
            </a:r>
          </a:p>
        </p:txBody>
      </p:sp>
      <p:sp>
        <p:nvSpPr>
          <p:cNvPr id="64516" name="Slide Number Placeholder 3"/>
          <p:cNvSpPr>
            <a:spLocks noGrp="1"/>
          </p:cNvSpPr>
          <p:nvPr>
            <p:ph type="sldNum" sz="quarter" idx="5"/>
          </p:nvPr>
        </p:nvSpPr>
        <p:spPr>
          <a:noFill/>
        </p:spPr>
        <p:txBody>
          <a:bodyPr/>
          <a:lstStyle/>
          <a:p>
            <a:fld id="{4A7579E7-188B-4215-AC5C-CD9D440EA31C}"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Next I’d like to take a moment to describe the process by which LA County developed its nPEP pilot program, which was a collaborative process.  The key partners are outlined  here on this slide, including our office, OAPP….  This stakeholder group came together in the form of an LA County nPEP workgroup, which advised our office and collaboratively developed the model for a pilot nPEP program to be implemented in LAC.  </a:t>
            </a:r>
          </a:p>
        </p:txBody>
      </p:sp>
      <p:sp>
        <p:nvSpPr>
          <p:cNvPr id="66564" name="Slide Number Placeholder 3"/>
          <p:cNvSpPr>
            <a:spLocks noGrp="1"/>
          </p:cNvSpPr>
          <p:nvPr>
            <p:ph type="sldNum" sz="quarter" idx="5"/>
          </p:nvPr>
        </p:nvSpPr>
        <p:spPr>
          <a:noFill/>
        </p:spPr>
        <p:txBody>
          <a:bodyPr/>
          <a:lstStyle/>
          <a:p>
            <a:fld id="{CC6D22B3-4108-4701-8299-7BFBE693F6E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r>
              <a:rPr lang="en-US" smtClean="0"/>
              <a:t>Now, moving on to the nPEP pilot program, which was named P Quad:  i.e. 4 P’s:  Post-exposure Prophylaxis Pilot Program.  This is one of the informational materials developed for the program.</a:t>
            </a:r>
          </a:p>
        </p:txBody>
      </p:sp>
      <p:sp>
        <p:nvSpPr>
          <p:cNvPr id="68612" name="Slide Number Placeholder 3"/>
          <p:cNvSpPr>
            <a:spLocks noGrp="1"/>
          </p:cNvSpPr>
          <p:nvPr>
            <p:ph type="sldNum" sz="quarter" idx="5"/>
          </p:nvPr>
        </p:nvSpPr>
        <p:spPr>
          <a:noFill/>
        </p:spPr>
        <p:txBody>
          <a:bodyPr/>
          <a:lstStyle/>
          <a:p>
            <a:fld id="{83498956-9D1D-4826-A62F-FD0F5EF3D35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To begin with an overview, the nPEP program was implemented fro 12 months at 2 demonstration sites, and 28 days of ART.  The program was under IRB and FDA regulatory oversight.  A structured protocol and manual of procedures was developed, as well as intensive site preparation and training/technical assistance.  As a part of the program, safety labs and serial HIV and STI testing were performed, in addition to sexual and substance use screening and risk reduction counseling.  The goal of the pilot program was to provide acceptability and feasibility data, such that if implementation of the pilot was successful there would be a planned transition to a sustained public health service model</a:t>
            </a:r>
          </a:p>
        </p:txBody>
      </p:sp>
      <p:sp>
        <p:nvSpPr>
          <p:cNvPr id="70660" name="Slide Number Placeholder 3"/>
          <p:cNvSpPr>
            <a:spLocks noGrp="1"/>
          </p:cNvSpPr>
          <p:nvPr>
            <p:ph type="sldNum" sz="quarter" idx="5"/>
          </p:nvPr>
        </p:nvSpPr>
        <p:spPr>
          <a:noFill/>
        </p:spPr>
        <p:txBody>
          <a:bodyPr/>
          <a:lstStyle/>
          <a:p>
            <a:fld id="{916BC811-5D7B-4F91-895C-30F7F20D06A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smtClean="0"/>
              <a:t>This slide shows the logic model that was created for the nPEP program.  I don’t have time to walk through all the components, but I wanted to include it to point out it was developed and was part of the process of developing and disseminating information about the nPEP pilot program.</a:t>
            </a:r>
          </a:p>
        </p:txBody>
      </p:sp>
      <p:sp>
        <p:nvSpPr>
          <p:cNvPr id="72708" name="Slide Number Placeholder 3"/>
          <p:cNvSpPr>
            <a:spLocks noGrp="1"/>
          </p:cNvSpPr>
          <p:nvPr>
            <p:ph type="sldNum" sz="quarter" idx="5"/>
          </p:nvPr>
        </p:nvSpPr>
        <p:spPr>
          <a:noFill/>
        </p:spPr>
        <p:txBody>
          <a:bodyPr/>
          <a:lstStyle/>
          <a:p>
            <a:fld id="{877E557A-7253-40F4-BE04-4F653B6642F2}"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t>This table outlines the major components of the nPEP pilot, these include ART- the nPEP regimens, HIV testing (rapid), Urine, rectal, and pharyngeal GC/CT screening at baseline and then as needed based on exposure or symptoms at follow up visits.  Syphilis screening were at baseline and 3 months, and urine pregnancy test, hepatitis B screening and safety labs were performed at baseline.  Plasma was also collected at each visit for storage, which enabled us to run viral loads and genotypes on any seroconversions.  Additionally, adherence counseling was performed at baseline and 2 weeks, drug and alcohol assessments occur at baseline  and necessary referrals made, HIV risk assessment and risk reduction counseling was performed at each visit, as well as referral to more intensive risk reduction counseling outside of the program when needed.  </a:t>
            </a:r>
          </a:p>
        </p:txBody>
      </p:sp>
      <p:sp>
        <p:nvSpPr>
          <p:cNvPr id="74756" name="Slide Number Placeholder 3"/>
          <p:cNvSpPr>
            <a:spLocks noGrp="1"/>
          </p:cNvSpPr>
          <p:nvPr>
            <p:ph type="sldNum" sz="quarter" idx="5"/>
          </p:nvPr>
        </p:nvSpPr>
        <p:spPr>
          <a:noFill/>
        </p:spPr>
        <p:txBody>
          <a:bodyPr/>
          <a:lstStyle/>
          <a:p>
            <a:fld id="{BDFED573-70A9-40F3-8565-86431A09E2A7}"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2B85357-8E66-481A-BC6B-4260687E9CAE}"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C6BBD5-90E2-4D20-B2D1-C000BA6AF30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D82B92E-F91F-43F0-B637-B3642866A16E}"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CC7331-056E-4B70-A4AA-AD247FAF9E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CF5CD77-982A-4BF5-AC9D-863B5837B609}"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DF1192-D059-46F2-80D3-E4E399B88C5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cs typeface="Arial" charset="0"/>
              </a:defRPr>
            </a:lvl1pPr>
          </a:lstStyle>
          <a:p>
            <a:fld id="{43F5495E-4B95-4EAA-B706-7E551E8E52E0}" type="datetime1">
              <a:rPr lang="en-US"/>
              <a:pPr/>
              <a:t>11/21/2011</a:t>
            </a:fld>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0468C006-BCCD-448D-8D61-DE7F5E33C43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A52D5524-356D-4BF8-B099-66025994BC52}"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70904C-64D0-40D5-8AD9-AE161E93D79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FA5D43D-97CD-4F03-B80C-EDB2D71BF1C3}"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943A0A-0526-4D88-9FC8-2A18A8A3CB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C59969D-5579-4EF5-8BCF-AA28BE81939C}" type="datetime1">
              <a:rPr lang="en-US"/>
              <a:pPr/>
              <a:t>11/21/2011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A789AE-E5A6-4F28-B81E-6DF79B222ED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59F906D-D014-4701-8FE6-56A14D5DAD40}" type="datetime1">
              <a:rPr lang="en-US"/>
              <a:pPr/>
              <a:t>11/21/2011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8AF3CA1-4794-4548-B45C-F437F8B917F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50E9708-6776-466A-8AE5-2FFC97DFB13C}" type="datetime1">
              <a:rPr lang="en-US"/>
              <a:pPr/>
              <a:t>11/21/2011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611A76-0D0B-43CB-B63D-281ED66E7A1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35B81DE-FB4C-40FC-9855-A4E8376BDB60}" type="datetime1">
              <a:rPr lang="en-US"/>
              <a:pPr/>
              <a:t>11/21/2011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54DAB6F-BFCF-44F2-8937-9BDF8765443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B2A5981-9B7B-4B7C-A8AC-F747076894D2}" type="datetime1">
              <a:rPr lang="en-US"/>
              <a:pPr/>
              <a:t>11/21/2011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4793B4-7A60-403D-9245-0293AFCC50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1870BD2-EA24-457D-B4F2-8B4E1C1D7264}"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E33506-9D78-4E1B-8F44-DBCF45EA38C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9650391-B184-4F8D-AE95-44AD84015123}" type="datetime1">
              <a:rPr lang="en-US"/>
              <a:pPr/>
              <a:t>11/21/2011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F28655-9046-42A7-8D19-7812CFFF923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0217738-74AE-4B06-BBA8-7E64ACF4AA90}"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DED010-0458-4D17-9A9D-EC8D528924A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2C91A1B-F47C-4141-891D-FF487B40EA82}"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61AA74-8241-4C07-A12D-71A941EDBED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13DD2C0E-9C7E-473E-A36C-29EA45347CC3}" type="datetime1">
              <a:rPr lang="en-US"/>
              <a:pPr/>
              <a:t>11/21/2011</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309FE40-E121-48B4-8D72-A8F08EE4F8C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381750"/>
            <a:ext cx="2133600" cy="476250"/>
          </a:xfrm>
        </p:spPr>
        <p:txBody>
          <a:bodyPr/>
          <a:lstStyle>
            <a:lvl1pPr>
              <a:defRPr/>
            </a:lvl1pPr>
          </a:lstStyle>
          <a:p>
            <a:fld id="{19F684E0-EB28-4AEC-8DFC-A392028399C0}" type="datetime1">
              <a:rPr lang="en-US"/>
              <a:pPr/>
              <a:t>11/21/2011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13AF219-CFCC-4C7C-B587-EF09AEC2F66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solidFill>
                  <a:srgbClr val="FFFFFF"/>
                </a:solidFill>
              </a:defRPr>
            </a:lvl1pPr>
          </a:lstStyle>
          <a:p>
            <a:fld id="{F649B573-5EBA-4787-AE9A-8345066A8D46}" type="datetime1">
              <a:rPr lang="en-US"/>
              <a:pPr/>
              <a:t>11/21/2011</a:t>
            </a:fld>
            <a:endParaRPr lang="en-US"/>
          </a:p>
        </p:txBody>
      </p:sp>
      <p:sp>
        <p:nvSpPr>
          <p:cNvPr id="7" name="Footer Placeholder 6"/>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7"/>
          <p:cNvSpPr>
            <a:spLocks noGrp="1"/>
          </p:cNvSpPr>
          <p:nvPr>
            <p:ph type="sldNum" sz="quarter" idx="12"/>
          </p:nvPr>
        </p:nvSpPr>
        <p:spPr>
          <a:xfrm>
            <a:off x="6794500" y="6499225"/>
            <a:ext cx="2133600" cy="307975"/>
          </a:xfrm>
        </p:spPr>
        <p:txBody>
          <a:bodyPr/>
          <a:lstStyle>
            <a:lvl1pPr>
              <a:defRPr>
                <a:solidFill>
                  <a:srgbClr val="FFFFFF"/>
                </a:solidFill>
              </a:defRPr>
            </a:lvl1pPr>
          </a:lstStyle>
          <a:p>
            <a:fld id="{1E7F03C5-B916-460F-849D-E296BE0D211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4AAED80F-0B12-49BC-9858-4DB18EF67E35}" type="datetime1">
              <a:rPr lang="en-US"/>
              <a:pPr/>
              <a:t>11/21/2011</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69FDA79-4F79-4CF9-99FD-C669E1B9FB71}"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5CB28890-5902-404B-AD50-EAFEF67567B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8B88E1-6FF2-4915-BAD6-D1872C8D73E7}"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6594BD-06A0-461C-9A50-D152267708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C8AA797-50EF-4011-970E-5385A7CDA4AE}" type="datetime1">
              <a:rPr lang="en-US"/>
              <a:pPr/>
              <a:t>11/21/2011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EA2AA6-817E-458B-BFAF-7F5869AB487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F86DEF-3AFA-4C02-A774-90E17C14475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9BF12F-8275-4F55-8901-C453630CBC27}"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6C1E97F-EC06-42F4-809B-E340754B639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E56097-352A-4A26-8448-5F5B81EB073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59F2FF-908A-471F-8874-D4B831CFEB6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8FA447-0ABA-47EE-BABE-8FECC817A1D4}"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19467F-799C-439B-888A-313D60B3D138}"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FC1D539-D05A-4F56-A338-802693815DC7}"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EA2ADAA-F6F5-48F3-89A7-74414D6CC0CD}"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D5716FDE-3E10-492A-A923-B0F09FB725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A27C2E1-65BB-41B5-8139-B4ECEA41DA23}" type="datetime1">
              <a:rPr lang="en-US"/>
              <a:pPr/>
              <a:t>11/21/2011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03ED79-8DC8-4E22-95E2-C74505DDD71F}"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F1CF0F-7997-437A-8CBE-B2733900A60E}"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DE37CC-F1E4-4D3C-B0E7-32239754C1AB}"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94292A7-5E0E-4D96-9DBA-B0628AB57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15280D-4EA3-4151-8A9B-6E4C39524FE8}"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498D6FC-5D15-49E1-9411-3FFC3C194E2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C83595A-CA33-4D1E-B030-93BC6BC93853}"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6E47FA-A367-43FE-A50D-C75E7A12CB7D}"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57815E-0EA7-4A92-8182-630496E17686}"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2AEECB-EFB8-48CA-AAB3-D2EAAA608FCD}"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DB257A-D815-4494-A206-E6082B9A83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0C3B881-5863-4BE3-8B09-0BE820D3482E}" type="datetime1">
              <a:rPr lang="en-US"/>
              <a:pPr/>
              <a:t>11/21/2011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2DFA286-9D2A-4FA2-BBA2-66317C8F766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BD3C1C6-A46E-4B14-8FF6-0FDDF06985F7}" type="datetime1">
              <a:rPr lang="en-US"/>
              <a:pPr/>
              <a:t>11/21/2011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A24D866-EE14-4FA8-83E2-525D9C245AC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2B774C6-C082-4472-99F5-7452036D4C81}" type="datetime1">
              <a:rPr lang="en-US"/>
              <a:pPr/>
              <a:t>11/21/2011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88F2FF1-33E3-43D3-B2AD-0F904CD7AF3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C0DD8F0-BCB5-4C89-9BCF-2A0A5C03064B}" type="datetime1">
              <a:rPr lang="en-US"/>
              <a:pPr/>
              <a:t>11/21/2011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95EE46-8BB6-4FB8-BB21-765ED42BD4B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CBA4844-9681-4B5A-B0E2-3F384D40AC91}" type="datetime1">
              <a:rPr lang="en-US"/>
              <a:pPr/>
              <a:t>11/21/2011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FDAD35-FE93-42AA-AFAD-92E35F6886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3" cstate="print"/>
          <a:srcRect t="87843" b="3993"/>
          <a:stretch>
            <a:fillRect/>
          </a:stretch>
        </p:blipFill>
        <p:spPr bwMode="auto">
          <a:xfrm>
            <a:off x="0" y="6297613"/>
            <a:ext cx="9144000" cy="560387"/>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4" cstate="print"/>
          <a:srcRect t="86482" b="3326"/>
          <a:stretch>
            <a:fillRect/>
          </a:stretch>
        </p:blipFill>
        <p:spPr bwMode="hidden">
          <a:xfrm>
            <a:off x="0" y="6159500"/>
            <a:ext cx="9144000" cy="6985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fld id="{7C135D78-8ED2-40D9-9A9C-D30AB7886CAD}" type="datetime1">
              <a:rPr lang="en-US"/>
              <a:pPr/>
              <a:t>11/21/2011</a:t>
            </a:fld>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794500" y="64992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EC7606A-21C4-4B35-AFAC-EAEDCFAC688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ctr"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7" descr="Picture2"/>
          <p:cNvPicPr>
            <a:picLocks noChangeAspect="1" noChangeArrowheads="1"/>
          </p:cNvPicPr>
          <p:nvPr/>
        </p:nvPicPr>
        <p:blipFill>
          <a:blip r:embed="rId17" cstate="print"/>
          <a:srcRect/>
          <a:stretch>
            <a:fillRect/>
          </a:stretch>
        </p:blipFill>
        <p:spPr bwMode="auto">
          <a:xfrm>
            <a:off x="0" y="0"/>
            <a:ext cx="9144000" cy="6870700"/>
          </a:xfrm>
          <a:prstGeom prst="rect">
            <a:avLst/>
          </a:prstGeom>
          <a:noFill/>
          <a:ln w="9525">
            <a:noFill/>
            <a:miter lim="800000"/>
            <a:headEnd/>
            <a:tailEnd/>
          </a:ln>
        </p:spPr>
      </p:pic>
      <p:pic>
        <p:nvPicPr>
          <p:cNvPr id="13315" name="Picture 8" descr="Picture1"/>
          <p:cNvPicPr>
            <a:picLocks noChangeAspect="1" noChangeArrowheads="1"/>
          </p:cNvPicPr>
          <p:nvPr/>
        </p:nvPicPr>
        <p:blipFill>
          <a:blip r:embed="rId18" cstate="print"/>
          <a:srcRect/>
          <a:stretch>
            <a:fillRect/>
          </a:stretch>
        </p:blipFill>
        <p:spPr bwMode="hidden">
          <a:xfrm>
            <a:off x="0" y="0"/>
            <a:ext cx="9144000" cy="6872288"/>
          </a:xfrm>
          <a:prstGeom prst="rect">
            <a:avLst/>
          </a:prstGeom>
          <a:noFill/>
          <a:ln w="9525">
            <a:noFill/>
            <a:miter lim="800000"/>
            <a:headEnd/>
            <a:tailEnd/>
          </a:ln>
        </p:spPr>
      </p:pic>
      <p:sp>
        <p:nvSpPr>
          <p:cNvPr id="1331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B47FAB16-4E0B-46BD-B093-3683F352C54D}" type="datetime1">
              <a:rPr lang="en-US"/>
              <a:pPr/>
              <a:t>11/21/2011</a:t>
            </a:fld>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B93B524-3018-4752-80AD-15603617EE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34"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35" r:id="rId12"/>
    <p:sldLayoutId id="2147484736" r:id="rId13"/>
    <p:sldLayoutId id="2147484737" r:id="rId14"/>
    <p:sldLayoutId id="2147484738" r:id="rId15"/>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7" descr="Picture2"/>
          <p:cNvPicPr>
            <a:picLocks noChangeAspect="1" noChangeArrowheads="1"/>
          </p:cNvPicPr>
          <p:nvPr/>
        </p:nvPicPr>
        <p:blipFill>
          <a:blip r:embed="rId14" cstate="print"/>
          <a:srcRect/>
          <a:stretch>
            <a:fillRect/>
          </a:stretch>
        </p:blipFill>
        <p:spPr bwMode="auto">
          <a:xfrm>
            <a:off x="0" y="0"/>
            <a:ext cx="9144000" cy="6870700"/>
          </a:xfrm>
          <a:prstGeom prst="rect">
            <a:avLst/>
          </a:prstGeom>
          <a:noFill/>
          <a:ln w="9525">
            <a:noFill/>
            <a:miter lim="800000"/>
            <a:headEnd/>
            <a:tailEnd/>
          </a:ln>
        </p:spPr>
      </p:pic>
      <p:pic>
        <p:nvPicPr>
          <p:cNvPr id="29699" name="Picture 8" descr="Picture1"/>
          <p:cNvPicPr>
            <a:picLocks noChangeAspect="1" noChangeArrowheads="1"/>
          </p:cNvPicPr>
          <p:nvPr/>
        </p:nvPicPr>
        <p:blipFill>
          <a:blip r:embed="rId15" cstate="print"/>
          <a:srcRect/>
          <a:stretch>
            <a:fillRect/>
          </a:stretch>
        </p:blipFill>
        <p:spPr bwMode="hidden">
          <a:xfrm>
            <a:off x="0" y="0"/>
            <a:ext cx="9144000" cy="6872288"/>
          </a:xfrm>
          <a:prstGeom prst="rect">
            <a:avLst/>
          </a:prstGeom>
          <a:noFill/>
          <a:ln w="9525">
            <a:noFill/>
            <a:miter lim="800000"/>
            <a:headEnd/>
            <a:tailEnd/>
          </a:ln>
        </p:spPr>
      </p:pic>
      <p:sp>
        <p:nvSpPr>
          <p:cNvPr id="2970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0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mn-cs"/>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DB9E590B-0EEA-4682-8B51-4D2566CA23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39"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40" r:id="rId12"/>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7" descr="Picture2"/>
          <p:cNvPicPr>
            <a:picLocks noChangeAspect="1" noChangeArrowheads="1"/>
          </p:cNvPicPr>
          <p:nvPr userDrawn="1"/>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43011" name="Picture 8" descr="Picture1"/>
          <p:cNvPicPr>
            <a:picLocks noChangeAspect="1" noChangeArrowheads="1"/>
          </p:cNvPicPr>
          <p:nvPr userDrawn="1"/>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4301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cs typeface="ＭＳ Ｐゴシック" charset="-128"/>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4291D44-31D8-4B98-84A4-6380481AA3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41"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7.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9.xls"/><Relationship Id="rId4" Type="http://schemas.openxmlformats.org/officeDocument/2006/relationships/oleObject" Target="../embeddings/Microsoft_Office_Excel_97-2003_Worksheet8.xls"/></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10.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11.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52400" y="533400"/>
            <a:ext cx="8839200" cy="3657600"/>
          </a:xfrm>
        </p:spPr>
        <p:txBody>
          <a:bodyPr/>
          <a:lstStyle/>
          <a:p>
            <a:r>
              <a:rPr lang="en-US" smtClean="0">
                <a:solidFill>
                  <a:srgbClr val="FFFF00"/>
                </a:solidFill>
              </a:rPr>
              <a:t>An HIV Post-Exposure Prophylaxis Pilot Program </a:t>
            </a:r>
            <a:br>
              <a:rPr lang="en-US" smtClean="0">
                <a:solidFill>
                  <a:srgbClr val="FFFF00"/>
                </a:solidFill>
              </a:rPr>
            </a:br>
            <a:r>
              <a:rPr lang="en-US" smtClean="0">
                <a:solidFill>
                  <a:srgbClr val="FFFF00"/>
                </a:solidFill>
              </a:rPr>
              <a:t>Implemented in Public Health Settings in Los Angeles</a:t>
            </a:r>
          </a:p>
        </p:txBody>
      </p:sp>
      <p:sp>
        <p:nvSpPr>
          <p:cNvPr id="57347" name="Rectangle 3"/>
          <p:cNvSpPr>
            <a:spLocks noGrp="1" noChangeArrowheads="1"/>
          </p:cNvSpPr>
          <p:nvPr>
            <p:ph type="subTitle" idx="1"/>
          </p:nvPr>
        </p:nvSpPr>
        <p:spPr>
          <a:xfrm>
            <a:off x="1371600" y="4343400"/>
            <a:ext cx="6629400" cy="1905000"/>
          </a:xfrm>
        </p:spPr>
        <p:txBody>
          <a:bodyPr/>
          <a:lstStyle/>
          <a:p>
            <a:pPr eaLnBrk="1" hangingPunct="1"/>
            <a:r>
              <a:rPr lang="en-US" sz="2400" smtClean="0"/>
              <a:t>Jennifer N Sayles, MD, MPH, Gary P García, MPH,  Rosemary C Veniegas, PhD, Robert K Bolan, MD, Wilbert C Jordan, MD, and Raphael J Landovitz, MD, MsC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76200"/>
            <a:ext cx="8229600" cy="868363"/>
          </a:xfrm>
        </p:spPr>
        <p:txBody>
          <a:bodyPr/>
          <a:lstStyle/>
          <a:p>
            <a:r>
              <a:rPr lang="en-US" smtClean="0">
                <a:solidFill>
                  <a:srgbClr val="FFFF00"/>
                </a:solidFill>
              </a:rPr>
              <a:t>Inclusion Criteria</a:t>
            </a:r>
          </a:p>
        </p:txBody>
      </p:sp>
      <p:sp>
        <p:nvSpPr>
          <p:cNvPr id="75779" name="Content Placeholder 2"/>
          <p:cNvSpPr>
            <a:spLocks noGrp="1"/>
          </p:cNvSpPr>
          <p:nvPr>
            <p:ph idx="1"/>
          </p:nvPr>
        </p:nvSpPr>
        <p:spPr>
          <a:xfrm>
            <a:off x="457200" y="990600"/>
            <a:ext cx="8382000" cy="5105400"/>
          </a:xfrm>
        </p:spPr>
        <p:txBody>
          <a:bodyPr/>
          <a:lstStyle/>
          <a:p>
            <a:pPr marL="457200" indent="-457200">
              <a:buFontTx/>
              <a:buAutoNum type="arabicPeriod"/>
            </a:pPr>
            <a:r>
              <a:rPr lang="en-US" sz="2400" smtClean="0">
                <a:cs typeface="Arial" charset="0"/>
              </a:rPr>
              <a:t>18 yrs of age and ability to provide consent</a:t>
            </a:r>
          </a:p>
          <a:p>
            <a:pPr marL="457200" indent="-457200">
              <a:buFontTx/>
              <a:buAutoNum type="arabicPeriod"/>
            </a:pPr>
            <a:r>
              <a:rPr lang="en-US" sz="2400" smtClean="0">
                <a:cs typeface="Arial" charset="0"/>
              </a:rPr>
              <a:t>High-risk </a:t>
            </a:r>
            <a:r>
              <a:rPr lang="en-US" sz="2400" smtClean="0">
                <a:solidFill>
                  <a:srgbClr val="FF0000"/>
                </a:solidFill>
                <a:cs typeface="Arial" charset="0"/>
              </a:rPr>
              <a:t>exposure</a:t>
            </a:r>
            <a:r>
              <a:rPr lang="en-US" sz="2400" smtClean="0">
                <a:cs typeface="Arial" charset="0"/>
              </a:rPr>
              <a:t> (unprotected or with failed condom):</a:t>
            </a:r>
          </a:p>
          <a:p>
            <a:pPr marL="914400" lvl="1" indent="-457200">
              <a:buFont typeface="Arial" charset="0"/>
              <a:buChar char="•"/>
            </a:pPr>
            <a:r>
              <a:rPr lang="en-US" sz="2000" smtClean="0">
                <a:cs typeface="Arial" charset="0"/>
              </a:rPr>
              <a:t>Receptive/Insertive anal intercourse</a:t>
            </a:r>
          </a:p>
          <a:p>
            <a:pPr marL="914400" lvl="1" indent="-457200">
              <a:buFont typeface="Arial" charset="0"/>
              <a:buChar char="•"/>
            </a:pPr>
            <a:r>
              <a:rPr lang="en-US" sz="2000" smtClean="0">
                <a:cs typeface="Arial" charset="0"/>
              </a:rPr>
              <a:t>Receptive/Insertive vaginal intercourse</a:t>
            </a:r>
          </a:p>
          <a:p>
            <a:pPr marL="914400" lvl="1" indent="-457200">
              <a:buFont typeface="Arial" charset="0"/>
              <a:buChar char="•"/>
            </a:pPr>
            <a:r>
              <a:rPr lang="en-US" sz="2000" smtClean="0">
                <a:cs typeface="Arial" charset="0"/>
              </a:rPr>
              <a:t>Receptive oral intercourse w/ejaculation with HIV+ source</a:t>
            </a:r>
          </a:p>
          <a:p>
            <a:pPr marL="914400" lvl="1" indent="-457200">
              <a:buFont typeface="Arial" charset="0"/>
              <a:buChar char="•"/>
            </a:pPr>
            <a:r>
              <a:rPr lang="en-US" sz="2000" smtClean="0">
                <a:cs typeface="Arial" charset="0"/>
              </a:rPr>
              <a:t>Sharing intravascular injection drug works</a:t>
            </a:r>
            <a:endParaRPr lang="en-US" sz="2400" smtClean="0">
              <a:cs typeface="Arial" charset="0"/>
            </a:endParaRPr>
          </a:p>
          <a:p>
            <a:pPr marL="457200" indent="-457200">
              <a:buFontTx/>
              <a:buAutoNum type="arabicPeriod" startAt="3"/>
            </a:pPr>
            <a:r>
              <a:rPr lang="en-US" sz="2400" smtClean="0"/>
              <a:t>High-risk </a:t>
            </a:r>
            <a:r>
              <a:rPr lang="en-US" sz="2400" smtClean="0">
                <a:solidFill>
                  <a:srgbClr val="FF0000"/>
                </a:solidFill>
              </a:rPr>
              <a:t>source</a:t>
            </a:r>
            <a:r>
              <a:rPr lang="en-US" sz="2400" smtClean="0"/>
              <a:t> (one or more):</a:t>
            </a:r>
          </a:p>
          <a:p>
            <a:pPr marL="914400" lvl="1" indent="-457200">
              <a:buFont typeface="Arial" charset="0"/>
              <a:buChar char="•"/>
            </a:pPr>
            <a:r>
              <a:rPr lang="en-US" sz="2000" smtClean="0">
                <a:cs typeface="Arial" charset="0"/>
              </a:rPr>
              <a:t>Known HIV+, MSM, MSM/W, IDU, CSW, sexual perpetrator, history of incarceration, from an endemic country (prevalence &gt;1%), partner of one of the above</a:t>
            </a:r>
          </a:p>
          <a:p>
            <a:pPr marL="457200" indent="-457200">
              <a:buFontTx/>
              <a:buAutoNum type="arabicPeriod" startAt="4"/>
            </a:pPr>
            <a:r>
              <a:rPr lang="en-US" sz="2400" smtClean="0">
                <a:cs typeface="Arial" charset="0"/>
              </a:rPr>
              <a:t>Exposure within 72-hrs of presentation</a:t>
            </a:r>
          </a:p>
          <a:p>
            <a:pPr marL="457200" indent="-457200">
              <a:buFontTx/>
              <a:buAutoNum type="arabicPeriod" startAt="4"/>
            </a:pPr>
            <a:r>
              <a:rPr lang="en-US" sz="2400" smtClean="0">
                <a:cs typeface="Arial" charset="0"/>
              </a:rPr>
              <a:t>Not known to be HIV+</a:t>
            </a:r>
          </a:p>
          <a:p>
            <a:pPr marL="457200" indent="-457200">
              <a:buFontTx/>
              <a:buAutoNum type="arabicPeriod" startAt="4"/>
            </a:pPr>
            <a:r>
              <a:rPr lang="en-US" sz="2400" smtClean="0">
                <a:cs typeface="Arial" charset="0"/>
              </a:rPr>
              <a:t>No countermanding concomitant medications or allergies</a:t>
            </a:r>
          </a:p>
          <a:p>
            <a:pPr marL="457200" indent="-457200"/>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solidFill>
                  <a:srgbClr val="FFFF00"/>
                </a:solidFill>
                <a:cs typeface="Arial" charset="0"/>
              </a:rPr>
              <a:t>Medication Regimens</a:t>
            </a:r>
            <a:endParaRPr lang="en-US" smtClean="0"/>
          </a:p>
        </p:txBody>
      </p:sp>
      <p:sp>
        <p:nvSpPr>
          <p:cNvPr id="77827" name="Content Placeholder 2"/>
          <p:cNvSpPr>
            <a:spLocks noGrp="1"/>
          </p:cNvSpPr>
          <p:nvPr>
            <p:ph idx="1"/>
          </p:nvPr>
        </p:nvSpPr>
        <p:spPr>
          <a:xfrm>
            <a:off x="990600" y="1371600"/>
            <a:ext cx="7620000" cy="4191000"/>
          </a:xfrm>
        </p:spPr>
        <p:txBody>
          <a:bodyPr/>
          <a:lstStyle/>
          <a:p>
            <a:pPr>
              <a:buFontTx/>
              <a:buNone/>
            </a:pPr>
            <a:r>
              <a:rPr lang="en-US" sz="2800" smtClean="0">
                <a:cs typeface="Arial" charset="0"/>
              </a:rPr>
              <a:t>Standard ART Regimen for </a:t>
            </a:r>
            <a:r>
              <a:rPr lang="en-US" sz="2800" smtClean="0">
                <a:solidFill>
                  <a:srgbClr val="FF0000"/>
                </a:solidFill>
                <a:cs typeface="Arial" charset="0"/>
              </a:rPr>
              <a:t>high-risk</a:t>
            </a:r>
            <a:r>
              <a:rPr lang="en-US" sz="2800" smtClean="0">
                <a:cs typeface="Arial" charset="0"/>
              </a:rPr>
              <a:t> exposures:</a:t>
            </a:r>
          </a:p>
          <a:p>
            <a:pPr lvl="1">
              <a:buFont typeface="Arial" charset="0"/>
              <a:buChar char="•"/>
            </a:pPr>
            <a:r>
              <a:rPr lang="en-US" smtClean="0">
                <a:cs typeface="Arial" charset="0"/>
              </a:rPr>
              <a:t>Truvada  </a:t>
            </a:r>
          </a:p>
          <a:p>
            <a:pPr lvl="1">
              <a:buFont typeface="Arial" charset="0"/>
              <a:buChar char="•"/>
            </a:pPr>
            <a:r>
              <a:rPr lang="en-US" smtClean="0">
                <a:cs typeface="Arial" charset="0"/>
              </a:rPr>
              <a:t>Combivir – for intolerance to Truvada</a:t>
            </a:r>
          </a:p>
          <a:p>
            <a:endParaRPr lang="en-US" sz="1400" smtClean="0">
              <a:cs typeface="Arial" charset="0"/>
            </a:endParaRPr>
          </a:p>
          <a:p>
            <a:pPr>
              <a:buFontTx/>
              <a:buNone/>
            </a:pPr>
            <a:r>
              <a:rPr lang="en-US" sz="2800" smtClean="0">
                <a:cs typeface="Arial" charset="0"/>
              </a:rPr>
              <a:t>Expanded ART Regimen:</a:t>
            </a:r>
          </a:p>
          <a:p>
            <a:pPr lvl="1">
              <a:buFont typeface="Arial" charset="0"/>
              <a:buChar char="•"/>
            </a:pPr>
            <a:r>
              <a:rPr lang="en-US" smtClean="0">
                <a:cs typeface="Arial" charset="0"/>
              </a:rPr>
              <a:t>For </a:t>
            </a:r>
            <a:r>
              <a:rPr lang="en-US" smtClean="0">
                <a:solidFill>
                  <a:srgbClr val="FF0000"/>
                </a:solidFill>
                <a:cs typeface="Arial" charset="0"/>
              </a:rPr>
              <a:t>highest-risk</a:t>
            </a:r>
            <a:r>
              <a:rPr lang="en-US" smtClean="0">
                <a:cs typeface="Arial" charset="0"/>
              </a:rPr>
              <a:t> exposures or suspected source drug resistance; added to the above medication administration</a:t>
            </a:r>
          </a:p>
          <a:p>
            <a:pPr lvl="1">
              <a:buFont typeface="Arial" charset="0"/>
              <a:buChar char="•"/>
            </a:pPr>
            <a:r>
              <a:rPr lang="en-US" smtClean="0">
                <a:cs typeface="Arial" charset="0"/>
              </a:rPr>
              <a:t>Kaletra or Raltegravir </a:t>
            </a: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533400" y="228600"/>
            <a:ext cx="8229600" cy="914400"/>
          </a:xfrm>
        </p:spPr>
        <p:txBody>
          <a:bodyPr/>
          <a:lstStyle/>
          <a:p>
            <a:r>
              <a:rPr lang="en-US" smtClean="0">
                <a:solidFill>
                  <a:srgbClr val="FFFF00"/>
                </a:solidFill>
                <a:cs typeface="Arial" charset="0"/>
              </a:rPr>
              <a:t>Preliminary Findings</a:t>
            </a:r>
          </a:p>
        </p:txBody>
      </p:sp>
      <p:sp>
        <p:nvSpPr>
          <p:cNvPr id="79875" name="Content Placeholder 2"/>
          <p:cNvSpPr>
            <a:spLocks noGrp="1"/>
          </p:cNvSpPr>
          <p:nvPr>
            <p:ph idx="1"/>
          </p:nvPr>
        </p:nvSpPr>
        <p:spPr>
          <a:xfrm>
            <a:off x="381000" y="1143000"/>
            <a:ext cx="8610600" cy="4648200"/>
          </a:xfrm>
        </p:spPr>
        <p:txBody>
          <a:bodyPr/>
          <a:lstStyle/>
          <a:p>
            <a:pPr>
              <a:buFontTx/>
              <a:buNone/>
            </a:pPr>
            <a:r>
              <a:rPr lang="en-US" sz="2800" smtClean="0">
                <a:cs typeface="Arial" charset="0"/>
              </a:rPr>
              <a:t>Presentation data as of July 1, 2011</a:t>
            </a:r>
          </a:p>
          <a:p>
            <a:pPr lvl="1">
              <a:buFont typeface="Arial" charset="0"/>
              <a:buChar char="•"/>
            </a:pPr>
            <a:r>
              <a:rPr lang="en-US" smtClean="0">
                <a:cs typeface="Arial" charset="0"/>
              </a:rPr>
              <a:t>Screened 303, Enrolled 283</a:t>
            </a:r>
          </a:p>
          <a:p>
            <a:pPr lvl="1">
              <a:buFont typeface="Arial" charset="0"/>
              <a:buChar char="•"/>
            </a:pPr>
            <a:r>
              <a:rPr lang="en-US" smtClean="0">
                <a:cs typeface="Arial" charset="0"/>
              </a:rPr>
              <a:t>Data to follow N=163 (151 at Site 1, 12 at Site 2)</a:t>
            </a:r>
          </a:p>
          <a:p>
            <a:pPr lvl="1">
              <a:buFont typeface="Arial" charset="0"/>
              <a:buChar char="•"/>
            </a:pPr>
            <a:r>
              <a:rPr lang="en-US" smtClean="0">
                <a:cs typeface="Arial" charset="0"/>
              </a:rPr>
              <a:t>N=38 had already initiated PEP at another location (ED, Primary Care, HIV clinic)</a:t>
            </a:r>
          </a:p>
          <a:p>
            <a:pPr>
              <a:buFontTx/>
              <a:buNone/>
            </a:pPr>
            <a:r>
              <a:rPr lang="en-US" sz="2800" smtClean="0">
                <a:cs typeface="Arial" charset="0"/>
              </a:rPr>
              <a:t>Site 1: LAGLC – Los Angeles Gay and Lesbian Ctr</a:t>
            </a:r>
          </a:p>
          <a:p>
            <a:pPr lvl="1">
              <a:buFont typeface="Arial" charset="0"/>
              <a:buChar char="•"/>
            </a:pPr>
            <a:r>
              <a:rPr lang="en-US" smtClean="0">
                <a:cs typeface="Arial" charset="0"/>
              </a:rPr>
              <a:t>Screened 271, enrolled 260</a:t>
            </a:r>
          </a:p>
          <a:p>
            <a:pPr>
              <a:buFontTx/>
              <a:buNone/>
            </a:pPr>
            <a:r>
              <a:rPr lang="en-US" sz="2800" smtClean="0">
                <a:cs typeface="Arial" charset="0"/>
              </a:rPr>
              <a:t>Site 2: OASIS</a:t>
            </a:r>
          </a:p>
          <a:p>
            <a:pPr lvl="1">
              <a:buFont typeface="Arial" charset="0"/>
              <a:buChar char="•"/>
            </a:pPr>
            <a:r>
              <a:rPr lang="en-US" smtClean="0">
                <a:cs typeface="Arial" charset="0"/>
              </a:rPr>
              <a:t>Screened 32, enrolled 23</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23" name="Text Box 22"/>
          <p:cNvSpPr txBox="1">
            <a:spLocks noChangeArrowheads="1"/>
          </p:cNvSpPr>
          <p:nvPr/>
        </p:nvSpPr>
        <p:spPr bwMode="auto">
          <a:xfrm>
            <a:off x="228600" y="5029200"/>
            <a:ext cx="3124200" cy="428625"/>
          </a:xfrm>
          <a:prstGeom prst="rect">
            <a:avLst/>
          </a:prstGeom>
          <a:noFill/>
          <a:ln w="9525">
            <a:noFill/>
            <a:miter lim="800000"/>
            <a:headEnd/>
            <a:tailEnd/>
          </a:ln>
        </p:spPr>
        <p:txBody>
          <a:bodyPr>
            <a:spAutoFit/>
          </a:bodyPr>
          <a:lstStyle/>
          <a:p>
            <a:r>
              <a:rPr lang="en-US" sz="1100">
                <a:solidFill>
                  <a:schemeClr val="bg1"/>
                </a:solidFill>
              </a:rPr>
              <a:t>Source:  Semi-Annual Surveillance Report, 2008, HIV Epidemiology Program</a:t>
            </a:r>
          </a:p>
        </p:txBody>
      </p:sp>
      <p:pic>
        <p:nvPicPr>
          <p:cNvPr id="81924"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sp>
        <p:nvSpPr>
          <p:cNvPr id="21" name="Title 1"/>
          <p:cNvSpPr txBox="1">
            <a:spLocks/>
          </p:cNvSpPr>
          <p:nvPr/>
        </p:nvSpPr>
        <p:spPr>
          <a:xfrm>
            <a:off x="228600" y="76200"/>
            <a:ext cx="8686800" cy="868363"/>
          </a:xfrm>
          <a:prstGeom prst="rect">
            <a:avLst/>
          </a:prstGeom>
        </p:spPr>
        <p:txBody>
          <a:bodyPr/>
          <a:lstStyle/>
          <a:p>
            <a:pPr algn="ctr" eaLnBrk="0" hangingPunct="0">
              <a:defRPr/>
            </a:pPr>
            <a:r>
              <a:rPr lang="en-US" sz="3600" kern="0" dirty="0" err="1">
                <a:solidFill>
                  <a:srgbClr val="FFFF00"/>
                </a:solidFill>
                <a:latin typeface="+mj-lt"/>
                <a:ea typeface="ＭＳ Ｐゴシック" pitchFamily="34" charset="-128"/>
                <a:cs typeface="+mj-cs"/>
              </a:rPr>
              <a:t>nPEP</a:t>
            </a:r>
            <a:r>
              <a:rPr lang="en-US" sz="3600" kern="0" dirty="0">
                <a:solidFill>
                  <a:srgbClr val="FFFF00"/>
                </a:solidFill>
                <a:latin typeface="+mj-lt"/>
                <a:ea typeface="ＭＳ Ｐゴシック" pitchFamily="34" charset="-128"/>
                <a:cs typeface="+mj-cs"/>
              </a:rPr>
              <a:t> Sites, HIV/STI Clusters, 2009</a:t>
            </a:r>
          </a:p>
        </p:txBody>
      </p:sp>
      <p:sp>
        <p:nvSpPr>
          <p:cNvPr id="81926" name="HIV Footnote"/>
          <p:cNvSpPr txBox="1">
            <a:spLocks noChangeArrowheads="1"/>
          </p:cNvSpPr>
          <p:nvPr/>
        </p:nvSpPr>
        <p:spPr bwMode="auto">
          <a:xfrm>
            <a:off x="304800" y="5410200"/>
            <a:ext cx="2362200" cy="508000"/>
          </a:xfrm>
          <a:prstGeom prst="rect">
            <a:avLst/>
          </a:prstGeom>
          <a:noFill/>
          <a:ln w="9525">
            <a:noFill/>
            <a:miter lim="800000"/>
            <a:headEnd/>
            <a:tailEnd/>
          </a:ln>
        </p:spPr>
        <p:txBody>
          <a:bodyPr>
            <a:spAutoFit/>
          </a:bodyPr>
          <a:lstStyle/>
          <a:p>
            <a:r>
              <a:rPr lang="en-US" sz="900"/>
              <a:t>Data Source:  HIV Testing Services Data, CY2009; Zip Codes with &lt;100 tests not included in analysis</a:t>
            </a:r>
          </a:p>
        </p:txBody>
      </p:sp>
      <p:pic>
        <p:nvPicPr>
          <p:cNvPr id="81927" name="Picture 2"/>
          <p:cNvPicPr>
            <a:picLocks noChangeAspect="1" noChangeArrowheads="1"/>
          </p:cNvPicPr>
          <p:nvPr/>
        </p:nvPicPr>
        <p:blipFill>
          <a:blip r:embed="rId5" cstate="print"/>
          <a:srcRect l="20555" t="2370" r="25690"/>
          <a:stretch>
            <a:fillRect/>
          </a:stretch>
        </p:blipFill>
        <p:spPr bwMode="auto">
          <a:xfrm>
            <a:off x="2617788" y="762000"/>
            <a:ext cx="6221412" cy="6096000"/>
          </a:xfrm>
          <a:prstGeom prst="rect">
            <a:avLst/>
          </a:prstGeom>
          <a:noFill/>
          <a:ln w="9525">
            <a:noFill/>
            <a:miter lim="800000"/>
            <a:headEnd/>
            <a:tailEnd/>
          </a:ln>
        </p:spPr>
      </p:pic>
      <p:pic>
        <p:nvPicPr>
          <p:cNvPr id="81928" name="Picture 4"/>
          <p:cNvPicPr>
            <a:picLocks noChangeAspect="1" noChangeArrowheads="1"/>
          </p:cNvPicPr>
          <p:nvPr/>
        </p:nvPicPr>
        <p:blipFill>
          <a:blip r:embed="rId6" cstate="print"/>
          <a:srcRect/>
          <a:stretch>
            <a:fillRect/>
          </a:stretch>
        </p:blipFill>
        <p:spPr bwMode="auto">
          <a:xfrm>
            <a:off x="304800" y="990600"/>
            <a:ext cx="2571750"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p:nvPr>
        </p:nvSpPr>
        <p:spPr>
          <a:xfrm>
            <a:off x="457200" y="274638"/>
            <a:ext cx="8229600" cy="944562"/>
          </a:xfrm>
        </p:spPr>
        <p:txBody>
          <a:bodyPr/>
          <a:lstStyle/>
          <a:p>
            <a:r>
              <a:rPr lang="en-US" sz="3600" smtClean="0">
                <a:solidFill>
                  <a:srgbClr val="FFFF00"/>
                </a:solidFill>
              </a:rPr>
              <a:t>Demographics: Gender and Age </a:t>
            </a:r>
            <a:br>
              <a:rPr lang="en-US" sz="3600" smtClean="0">
                <a:solidFill>
                  <a:srgbClr val="FFFF00"/>
                </a:solidFill>
              </a:rPr>
            </a:br>
            <a:r>
              <a:rPr lang="en-US" sz="3600" smtClean="0">
                <a:solidFill>
                  <a:srgbClr val="FFFF00"/>
                </a:solidFill>
              </a:rPr>
              <a:t>(N = 163)</a:t>
            </a:r>
          </a:p>
        </p:txBody>
      </p:sp>
      <p:graphicFrame>
        <p:nvGraphicFramePr>
          <p:cNvPr id="83970" name="Content Placeholder 3"/>
          <p:cNvGraphicFramePr>
            <a:graphicFrameLocks noGrp="1"/>
          </p:cNvGraphicFramePr>
          <p:nvPr>
            <p:ph idx="1"/>
          </p:nvPr>
        </p:nvGraphicFramePr>
        <p:xfrm>
          <a:off x="304800" y="1295400"/>
          <a:ext cx="5054600" cy="4826000"/>
        </p:xfrm>
        <a:graphic>
          <a:graphicData uri="http://schemas.openxmlformats.org/presentationml/2006/ole">
            <p:oleObj spid="_x0000_s83970" r:id="rId4" imgW="5054022" imgH="4822354" progId="Excel.Sheet.8">
              <p:embed/>
            </p:oleObj>
          </a:graphicData>
        </a:graphic>
      </p:graphicFrame>
      <p:graphicFrame>
        <p:nvGraphicFramePr>
          <p:cNvPr id="83971" name="Chart 4"/>
          <p:cNvGraphicFramePr>
            <a:graphicFrameLocks/>
          </p:cNvGraphicFramePr>
          <p:nvPr/>
        </p:nvGraphicFramePr>
        <p:xfrm>
          <a:off x="4445000" y="1447800"/>
          <a:ext cx="4699000" cy="4470400"/>
        </p:xfrm>
        <a:graphic>
          <a:graphicData uri="http://schemas.openxmlformats.org/presentationml/2006/ole">
            <p:oleObj spid="_x0000_s83971" name="Worksheet" r:id="rId5" imgW="4700423" imgH="4468755" progId="Excel.Shee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p:cNvSpPr>
            <a:spLocks noGrp="1"/>
          </p:cNvSpPr>
          <p:nvPr>
            <p:ph type="title"/>
          </p:nvPr>
        </p:nvSpPr>
        <p:spPr>
          <a:xfrm>
            <a:off x="457200" y="274638"/>
            <a:ext cx="8229600" cy="868362"/>
          </a:xfrm>
        </p:spPr>
        <p:txBody>
          <a:bodyPr/>
          <a:lstStyle/>
          <a:p>
            <a:r>
              <a:rPr lang="en-US" sz="3600" smtClean="0">
                <a:solidFill>
                  <a:srgbClr val="FFFF00"/>
                </a:solidFill>
              </a:rPr>
              <a:t>Demographics : Sexual Orientation and Race/Ethnicity (N=163)</a:t>
            </a:r>
          </a:p>
        </p:txBody>
      </p:sp>
      <p:graphicFrame>
        <p:nvGraphicFramePr>
          <p:cNvPr id="86018" name="Content Placeholder 3"/>
          <p:cNvGraphicFramePr>
            <a:graphicFrameLocks noGrp="1"/>
          </p:cNvGraphicFramePr>
          <p:nvPr>
            <p:ph idx="1"/>
          </p:nvPr>
        </p:nvGraphicFramePr>
        <p:xfrm>
          <a:off x="558800" y="1625600"/>
          <a:ext cx="3987800" cy="4398963"/>
        </p:xfrm>
        <a:graphic>
          <a:graphicData uri="http://schemas.openxmlformats.org/presentationml/2006/ole">
            <p:oleObj spid="_x0000_s86018" r:id="rId4" imgW="3987130" imgH="4395597" progId="Excel.Sheet.8">
              <p:embed/>
            </p:oleObj>
          </a:graphicData>
        </a:graphic>
      </p:graphicFrame>
      <p:graphicFrame>
        <p:nvGraphicFramePr>
          <p:cNvPr id="86019" name="Object 3"/>
          <p:cNvGraphicFramePr>
            <a:graphicFrameLocks noGrp="1"/>
          </p:cNvGraphicFramePr>
          <p:nvPr/>
        </p:nvGraphicFramePr>
        <p:xfrm>
          <a:off x="4851400" y="1574800"/>
          <a:ext cx="4241800" cy="4470400"/>
        </p:xfrm>
        <a:graphic>
          <a:graphicData uri="http://schemas.openxmlformats.org/presentationml/2006/ole">
            <p:oleObj spid="_x0000_s86019" r:id="rId5" imgW="4243184" imgH="4474852" progId="Excel.Sheet.8">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1"/>
          <p:cNvSpPr>
            <a:spLocks noGrp="1"/>
          </p:cNvSpPr>
          <p:nvPr>
            <p:ph type="title"/>
          </p:nvPr>
        </p:nvSpPr>
        <p:spPr/>
        <p:txBody>
          <a:bodyPr/>
          <a:lstStyle/>
          <a:p>
            <a:r>
              <a:rPr lang="en-US" sz="3600" smtClean="0">
                <a:solidFill>
                  <a:srgbClr val="FFFF00"/>
                </a:solidFill>
              </a:rPr>
              <a:t>Demographics: Health Insurance and Education (N=163)</a:t>
            </a:r>
          </a:p>
        </p:txBody>
      </p:sp>
      <p:graphicFrame>
        <p:nvGraphicFramePr>
          <p:cNvPr id="88066" name="Content Placeholder 3"/>
          <p:cNvGraphicFramePr>
            <a:graphicFrameLocks noGrp="1"/>
          </p:cNvGraphicFramePr>
          <p:nvPr>
            <p:ph idx="1"/>
          </p:nvPr>
        </p:nvGraphicFramePr>
        <p:xfrm>
          <a:off x="508000" y="1651000"/>
          <a:ext cx="4013200" cy="4470400"/>
        </p:xfrm>
        <a:graphic>
          <a:graphicData uri="http://schemas.openxmlformats.org/presentationml/2006/ole">
            <p:oleObj spid="_x0000_s88066" r:id="rId4" imgW="4017612" imgH="4468755" progId="Excel.Sheet.8">
              <p:embed/>
            </p:oleObj>
          </a:graphicData>
        </a:graphic>
      </p:graphicFrame>
      <p:graphicFrame>
        <p:nvGraphicFramePr>
          <p:cNvPr id="88067" name="Object 3"/>
          <p:cNvGraphicFramePr>
            <a:graphicFrameLocks/>
          </p:cNvGraphicFramePr>
          <p:nvPr/>
        </p:nvGraphicFramePr>
        <p:xfrm>
          <a:off x="4699000" y="1651000"/>
          <a:ext cx="4241800" cy="4622800"/>
        </p:xfrm>
        <a:graphic>
          <a:graphicData uri="http://schemas.openxmlformats.org/presentationml/2006/ole">
            <p:oleObj spid="_x0000_s88067" r:id="rId5" imgW="4243184" imgH="4621169" progId="Excel.Sheet.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p:cNvSpPr>
            <a:spLocks noGrp="1"/>
          </p:cNvSpPr>
          <p:nvPr>
            <p:ph type="title"/>
          </p:nvPr>
        </p:nvSpPr>
        <p:spPr/>
        <p:txBody>
          <a:bodyPr/>
          <a:lstStyle/>
          <a:p>
            <a:r>
              <a:rPr lang="en-US" sz="3600" smtClean="0">
                <a:solidFill>
                  <a:srgbClr val="FFFF00"/>
                </a:solidFill>
              </a:rPr>
              <a:t>Enrollment Risk Exposure (N=163)</a:t>
            </a:r>
            <a:br>
              <a:rPr lang="en-US" sz="3600" smtClean="0">
                <a:solidFill>
                  <a:srgbClr val="FFFF00"/>
                </a:solidFill>
              </a:rPr>
            </a:br>
            <a:r>
              <a:rPr lang="en-US" sz="3600" smtClean="0">
                <a:solidFill>
                  <a:srgbClr val="FFFF00"/>
                </a:solidFill>
              </a:rPr>
              <a:t>(</a:t>
            </a:r>
            <a:r>
              <a:rPr lang="en-US" sz="3200" smtClean="0">
                <a:solidFill>
                  <a:srgbClr val="FFFF00"/>
                </a:solidFill>
              </a:rPr>
              <a:t>multiple category reply</a:t>
            </a:r>
            <a:r>
              <a:rPr lang="en-US" sz="3600" smtClean="0">
                <a:solidFill>
                  <a:srgbClr val="FFFF00"/>
                </a:solidFill>
              </a:rPr>
              <a:t>)</a:t>
            </a:r>
          </a:p>
        </p:txBody>
      </p:sp>
      <p:graphicFrame>
        <p:nvGraphicFramePr>
          <p:cNvPr id="90114" name="Content Placeholder 3"/>
          <p:cNvGraphicFramePr>
            <a:graphicFrameLocks noGrp="1"/>
          </p:cNvGraphicFramePr>
          <p:nvPr>
            <p:ph idx="1"/>
          </p:nvPr>
        </p:nvGraphicFramePr>
        <p:xfrm>
          <a:off x="754063" y="1854200"/>
          <a:ext cx="7635875" cy="4017963"/>
        </p:xfrm>
        <a:graphic>
          <a:graphicData uri="http://schemas.openxmlformats.org/presentationml/2006/ole">
            <p:oleObj spid="_x0000_s90114" r:id="rId4" imgW="7632854" imgH="4017612"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1"/>
          <p:cNvSpPr>
            <a:spLocks noGrp="1"/>
          </p:cNvSpPr>
          <p:nvPr>
            <p:ph type="title"/>
          </p:nvPr>
        </p:nvSpPr>
        <p:spPr>
          <a:xfrm>
            <a:off x="457200" y="274638"/>
            <a:ext cx="8229600" cy="1401762"/>
          </a:xfrm>
        </p:spPr>
        <p:txBody>
          <a:bodyPr/>
          <a:lstStyle/>
          <a:p>
            <a:r>
              <a:rPr lang="en-US" sz="3600" smtClean="0">
                <a:solidFill>
                  <a:srgbClr val="FFFF00"/>
                </a:solidFill>
              </a:rPr>
              <a:t>Baseline Sexual Risk Behavior</a:t>
            </a:r>
            <a:br>
              <a:rPr lang="en-US" sz="3600" smtClean="0">
                <a:solidFill>
                  <a:srgbClr val="FFFF00"/>
                </a:solidFill>
              </a:rPr>
            </a:br>
            <a:r>
              <a:rPr lang="en-US" sz="3600" smtClean="0">
                <a:solidFill>
                  <a:srgbClr val="FFFF00"/>
                </a:solidFill>
              </a:rPr>
              <a:t>URAI / UIAI Acts by Status of Partner</a:t>
            </a:r>
          </a:p>
        </p:txBody>
      </p:sp>
      <p:graphicFrame>
        <p:nvGraphicFramePr>
          <p:cNvPr id="92162" name="Content Placeholder 3"/>
          <p:cNvGraphicFramePr>
            <a:graphicFrameLocks noGrp="1"/>
          </p:cNvGraphicFramePr>
          <p:nvPr>
            <p:ph idx="1"/>
          </p:nvPr>
        </p:nvGraphicFramePr>
        <p:xfrm>
          <a:off x="609600" y="2057400"/>
          <a:ext cx="3835400" cy="4140200"/>
        </p:xfrm>
        <a:graphic>
          <a:graphicData uri="http://schemas.openxmlformats.org/presentationml/2006/ole">
            <p:oleObj spid="_x0000_s92162" r:id="rId4" imgW="3834716" imgH="4139543" progId="Excel.Sheet.8">
              <p:embed/>
            </p:oleObj>
          </a:graphicData>
        </a:graphic>
      </p:graphicFrame>
      <p:graphicFrame>
        <p:nvGraphicFramePr>
          <p:cNvPr id="92163" name="Object 3"/>
          <p:cNvGraphicFramePr>
            <a:graphicFrameLocks/>
          </p:cNvGraphicFramePr>
          <p:nvPr/>
        </p:nvGraphicFramePr>
        <p:xfrm>
          <a:off x="4876800" y="2057400"/>
          <a:ext cx="3835400" cy="4140200"/>
        </p:xfrm>
        <a:graphic>
          <a:graphicData uri="http://schemas.openxmlformats.org/presentationml/2006/ole">
            <p:oleObj spid="_x0000_s92163" r:id="rId5" imgW="3834716" imgH="4139543" progId="Excel.Sheet.8">
              <p:embed/>
            </p:oleObj>
          </a:graphicData>
        </a:graphic>
      </p:graphicFrame>
      <p:sp>
        <p:nvSpPr>
          <p:cNvPr id="92165" name="TextBox 6"/>
          <p:cNvSpPr txBox="1">
            <a:spLocks noChangeArrowheads="1"/>
          </p:cNvSpPr>
          <p:nvPr/>
        </p:nvSpPr>
        <p:spPr bwMode="auto">
          <a:xfrm>
            <a:off x="1143000" y="1676400"/>
            <a:ext cx="2743200" cy="461963"/>
          </a:xfrm>
          <a:prstGeom prst="rect">
            <a:avLst/>
          </a:prstGeom>
          <a:noFill/>
          <a:ln w="9525">
            <a:noFill/>
            <a:miter lim="800000"/>
            <a:headEnd/>
            <a:tailEnd/>
          </a:ln>
        </p:spPr>
        <p:txBody>
          <a:bodyPr>
            <a:spAutoFit/>
          </a:bodyPr>
          <a:lstStyle/>
          <a:p>
            <a:r>
              <a:rPr lang="en-US" sz="2400"/>
              <a:t>URAI last 30 Days</a:t>
            </a:r>
          </a:p>
        </p:txBody>
      </p:sp>
      <p:sp>
        <p:nvSpPr>
          <p:cNvPr id="92166" name="TextBox 8"/>
          <p:cNvSpPr txBox="1">
            <a:spLocks noChangeArrowheads="1"/>
          </p:cNvSpPr>
          <p:nvPr/>
        </p:nvSpPr>
        <p:spPr bwMode="auto">
          <a:xfrm>
            <a:off x="5486400" y="1676400"/>
            <a:ext cx="2743200" cy="461963"/>
          </a:xfrm>
          <a:prstGeom prst="rect">
            <a:avLst/>
          </a:prstGeom>
          <a:noFill/>
          <a:ln w="9525">
            <a:noFill/>
            <a:miter lim="800000"/>
            <a:headEnd/>
            <a:tailEnd/>
          </a:ln>
        </p:spPr>
        <p:txBody>
          <a:bodyPr>
            <a:spAutoFit/>
          </a:bodyPr>
          <a:lstStyle/>
          <a:p>
            <a:r>
              <a:rPr lang="en-US" sz="2400"/>
              <a:t>UIAI last 30 days</a:t>
            </a:r>
          </a:p>
        </p:txBody>
      </p:sp>
      <p:sp>
        <p:nvSpPr>
          <p:cNvPr id="92167" name="TextBox 8"/>
          <p:cNvSpPr txBox="1">
            <a:spLocks noChangeArrowheads="1"/>
          </p:cNvSpPr>
          <p:nvPr/>
        </p:nvSpPr>
        <p:spPr bwMode="auto">
          <a:xfrm>
            <a:off x="5638800" y="4038600"/>
            <a:ext cx="1371600" cy="461963"/>
          </a:xfrm>
          <a:prstGeom prst="rect">
            <a:avLst/>
          </a:prstGeom>
          <a:noFill/>
          <a:ln w="9525">
            <a:noFill/>
            <a:miter lim="800000"/>
            <a:headEnd/>
            <a:tailEnd/>
          </a:ln>
        </p:spPr>
        <p:txBody>
          <a:bodyPr>
            <a:spAutoFit/>
          </a:bodyPr>
          <a:lstStyle/>
          <a:p>
            <a:r>
              <a:rPr lang="en-US" sz="2400">
                <a:solidFill>
                  <a:schemeClr val="bg1"/>
                </a:solidFill>
              </a:rPr>
              <a:t>N=124</a:t>
            </a:r>
          </a:p>
        </p:txBody>
      </p:sp>
      <p:sp>
        <p:nvSpPr>
          <p:cNvPr id="92168" name="TextBox 9"/>
          <p:cNvSpPr txBox="1">
            <a:spLocks noChangeArrowheads="1"/>
          </p:cNvSpPr>
          <p:nvPr/>
        </p:nvSpPr>
        <p:spPr bwMode="auto">
          <a:xfrm>
            <a:off x="7162800" y="2971800"/>
            <a:ext cx="990600" cy="461963"/>
          </a:xfrm>
          <a:prstGeom prst="rect">
            <a:avLst/>
          </a:prstGeom>
          <a:noFill/>
          <a:ln w="9525">
            <a:noFill/>
            <a:miter lim="800000"/>
            <a:headEnd/>
            <a:tailEnd/>
          </a:ln>
        </p:spPr>
        <p:txBody>
          <a:bodyPr>
            <a:spAutoFit/>
          </a:bodyPr>
          <a:lstStyle/>
          <a:p>
            <a:r>
              <a:rPr lang="en-US" sz="2400">
                <a:solidFill>
                  <a:schemeClr val="bg1"/>
                </a:solidFill>
              </a:rPr>
              <a:t>N=54</a:t>
            </a:r>
          </a:p>
        </p:txBody>
      </p:sp>
      <p:sp>
        <p:nvSpPr>
          <p:cNvPr id="92169" name="TextBox 10"/>
          <p:cNvSpPr txBox="1">
            <a:spLocks noChangeArrowheads="1"/>
          </p:cNvSpPr>
          <p:nvPr/>
        </p:nvSpPr>
        <p:spPr bwMode="auto">
          <a:xfrm>
            <a:off x="1447800" y="3962400"/>
            <a:ext cx="1447800" cy="461963"/>
          </a:xfrm>
          <a:prstGeom prst="rect">
            <a:avLst/>
          </a:prstGeom>
          <a:noFill/>
          <a:ln w="9525">
            <a:noFill/>
            <a:miter lim="800000"/>
            <a:headEnd/>
            <a:tailEnd/>
          </a:ln>
        </p:spPr>
        <p:txBody>
          <a:bodyPr>
            <a:spAutoFit/>
          </a:bodyPr>
          <a:lstStyle/>
          <a:p>
            <a:r>
              <a:rPr lang="en-US" sz="2400">
                <a:solidFill>
                  <a:schemeClr val="bg1"/>
                </a:solidFill>
              </a:rPr>
              <a:t>N=143</a:t>
            </a:r>
          </a:p>
        </p:txBody>
      </p:sp>
      <p:sp>
        <p:nvSpPr>
          <p:cNvPr id="92170" name="TextBox 11"/>
          <p:cNvSpPr txBox="1">
            <a:spLocks noChangeArrowheads="1"/>
          </p:cNvSpPr>
          <p:nvPr/>
        </p:nvSpPr>
        <p:spPr bwMode="auto">
          <a:xfrm>
            <a:off x="2743200" y="2895600"/>
            <a:ext cx="990600" cy="461963"/>
          </a:xfrm>
          <a:prstGeom prst="rect">
            <a:avLst/>
          </a:prstGeom>
          <a:noFill/>
          <a:ln w="9525">
            <a:noFill/>
            <a:miter lim="800000"/>
            <a:headEnd/>
            <a:tailEnd/>
          </a:ln>
        </p:spPr>
        <p:txBody>
          <a:bodyPr>
            <a:spAutoFit/>
          </a:bodyPr>
          <a:lstStyle/>
          <a:p>
            <a:r>
              <a:rPr lang="en-US" sz="2400">
                <a:solidFill>
                  <a:schemeClr val="bg1"/>
                </a:solidFill>
              </a:rPr>
              <a:t>N=48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838200"/>
          </a:xfrm>
        </p:spPr>
        <p:txBody>
          <a:bodyPr/>
          <a:lstStyle/>
          <a:p>
            <a:pPr>
              <a:defRPr/>
            </a:pPr>
            <a:r>
              <a:rPr lang="en-US" sz="3600" dirty="0" smtClean="0">
                <a:solidFill>
                  <a:srgbClr val="FFFF00"/>
                </a:solidFill>
                <a:ea typeface="+mj-ea"/>
                <a:cs typeface="+mj-cs"/>
              </a:rPr>
              <a:t>Medication Adherence by </a:t>
            </a:r>
            <a:br>
              <a:rPr lang="en-US" sz="3600" dirty="0" smtClean="0">
                <a:solidFill>
                  <a:srgbClr val="FFFF00"/>
                </a:solidFill>
                <a:ea typeface="+mj-ea"/>
                <a:cs typeface="+mj-cs"/>
              </a:rPr>
            </a:br>
            <a:r>
              <a:rPr lang="en-US" sz="3600" dirty="0" smtClean="0">
                <a:solidFill>
                  <a:srgbClr val="FFFF00"/>
                </a:solidFill>
                <a:ea typeface="+mj-ea"/>
                <a:cs typeface="+mj-cs"/>
              </a:rPr>
              <a:t>Visual Analog Scale </a:t>
            </a:r>
          </a:p>
        </p:txBody>
      </p:sp>
      <p:pic>
        <p:nvPicPr>
          <p:cNvPr id="94211" name="Picture 2"/>
          <p:cNvPicPr>
            <a:picLocks noGrp="1" noChangeAspect="1" noChangeArrowheads="1"/>
          </p:cNvPicPr>
          <p:nvPr>
            <p:ph idx="1"/>
          </p:nvPr>
        </p:nvPicPr>
        <p:blipFill>
          <a:blip r:embed="rId3" cstate="print"/>
          <a:srcRect/>
          <a:stretch>
            <a:fillRect/>
          </a:stretch>
        </p:blipFill>
        <p:spPr>
          <a:xfrm>
            <a:off x="381000" y="1295400"/>
            <a:ext cx="8458200" cy="1905000"/>
          </a:xfrm>
        </p:spPr>
      </p:pic>
      <p:sp>
        <p:nvSpPr>
          <p:cNvPr id="94212" name="TextBox 4"/>
          <p:cNvSpPr txBox="1">
            <a:spLocks noChangeArrowheads="1"/>
          </p:cNvSpPr>
          <p:nvPr/>
        </p:nvSpPr>
        <p:spPr bwMode="auto">
          <a:xfrm>
            <a:off x="838200" y="3276600"/>
            <a:ext cx="7696200" cy="3046413"/>
          </a:xfrm>
          <a:prstGeom prst="rect">
            <a:avLst/>
          </a:prstGeom>
          <a:noFill/>
          <a:ln w="9525">
            <a:noFill/>
            <a:miter lim="800000"/>
            <a:headEnd/>
            <a:tailEnd/>
          </a:ln>
        </p:spPr>
        <p:txBody>
          <a:bodyPr>
            <a:spAutoFit/>
          </a:bodyPr>
          <a:lstStyle/>
          <a:p>
            <a:r>
              <a:rPr lang="en-US" sz="2400">
                <a:cs typeface="Arial" charset="0"/>
              </a:rPr>
              <a:t>2 Week Clinical Evaluation</a:t>
            </a:r>
          </a:p>
          <a:p>
            <a:pPr lvl="1">
              <a:buFont typeface="Arial" charset="0"/>
              <a:buChar char="•"/>
            </a:pPr>
            <a:r>
              <a:rPr lang="en-US" sz="2400">
                <a:cs typeface="Arial" charset="0"/>
              </a:rPr>
              <a:t>Mean self-reported adherence 96.90% (SD 12.81)</a:t>
            </a:r>
          </a:p>
          <a:p>
            <a:pPr lvl="1">
              <a:buFont typeface="Arial" charset="0"/>
              <a:buChar char="•"/>
            </a:pPr>
            <a:r>
              <a:rPr lang="en-US" sz="2400">
                <a:cs typeface="Arial" charset="0"/>
              </a:rPr>
              <a:t>Range 7-100%</a:t>
            </a:r>
          </a:p>
          <a:p>
            <a:pPr lvl="1"/>
            <a:endParaRPr lang="en-US" sz="2400">
              <a:cs typeface="Arial" charset="0"/>
            </a:endParaRPr>
          </a:p>
          <a:p>
            <a:r>
              <a:rPr lang="en-US" sz="2400">
                <a:cs typeface="Arial" charset="0"/>
              </a:rPr>
              <a:t>4 Week Clinical Evaluation</a:t>
            </a:r>
          </a:p>
          <a:p>
            <a:pPr lvl="1">
              <a:buFont typeface="Arial" charset="0"/>
              <a:buChar char="•"/>
            </a:pPr>
            <a:r>
              <a:rPr lang="en-US" sz="2400">
                <a:cs typeface="Arial" charset="0"/>
              </a:rPr>
              <a:t>Mean self-reported adherence 96.57% (SD 11.32)</a:t>
            </a:r>
          </a:p>
          <a:p>
            <a:pPr lvl="1">
              <a:buFont typeface="Arial" charset="0"/>
              <a:buChar char="•"/>
            </a:pPr>
            <a:r>
              <a:rPr lang="en-US" sz="2400">
                <a:cs typeface="Arial" charset="0"/>
              </a:rPr>
              <a:t>Range 0-100%</a:t>
            </a:r>
          </a:p>
          <a:p>
            <a:pPr lvl="1"/>
            <a:endParaRPr lang="en-US" sz="2400">
              <a:cs typeface="Arial" charset="0"/>
            </a:endParaRPr>
          </a:p>
        </p:txBody>
      </p:sp>
      <p:sp>
        <p:nvSpPr>
          <p:cNvPr id="94213" name="TextBox 5"/>
          <p:cNvSpPr txBox="1">
            <a:spLocks noChangeArrowheads="1"/>
          </p:cNvSpPr>
          <p:nvPr/>
        </p:nvSpPr>
        <p:spPr bwMode="auto">
          <a:xfrm>
            <a:off x="6019800" y="2057400"/>
            <a:ext cx="457200" cy="769938"/>
          </a:xfrm>
          <a:prstGeom prst="rect">
            <a:avLst/>
          </a:prstGeom>
          <a:noFill/>
          <a:ln w="9525">
            <a:noFill/>
            <a:miter lim="800000"/>
            <a:headEnd/>
            <a:tailEnd/>
          </a:ln>
        </p:spPr>
        <p:txBody>
          <a:bodyPr>
            <a:spAutoFit/>
          </a:bodyPr>
          <a:lstStyle/>
          <a:p>
            <a:r>
              <a:rPr lang="en-US" sz="4400">
                <a:solidFill>
                  <a:srgbClr val="FF0000"/>
                </a:solidFill>
              </a:rPr>
              <a:t>X</a:t>
            </a:r>
            <a:endParaRPr lang="en-US"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LAC Imagery Map" descr="C:\Documents and Settings\mjanson\Desktop\LAC Sat Map.jpg"/>
          <p:cNvPicPr>
            <a:picLocks noChangeAspect="1" noChangeArrowheads="1"/>
          </p:cNvPicPr>
          <p:nvPr/>
        </p:nvPicPr>
        <p:blipFill>
          <a:blip r:embed="rId3" cstate="print"/>
          <a:srcRect l="330" b="2174"/>
          <a:stretch>
            <a:fillRect/>
          </a:stretch>
        </p:blipFill>
        <p:spPr bwMode="auto">
          <a:xfrm>
            <a:off x="0" y="0"/>
            <a:ext cx="9144000" cy="6858000"/>
          </a:xfrm>
          <a:prstGeom prst="rect">
            <a:avLst/>
          </a:prstGeom>
          <a:noFill/>
          <a:ln w="9525">
            <a:noFill/>
            <a:miter lim="800000"/>
            <a:headEnd/>
            <a:tailEnd/>
          </a:ln>
        </p:spPr>
      </p:pic>
      <p:graphicFrame>
        <p:nvGraphicFramePr>
          <p:cNvPr id="8" name="HIV Race"/>
          <p:cNvGraphicFramePr/>
          <p:nvPr/>
        </p:nvGraphicFramePr>
        <p:xfrm>
          <a:off x="0" y="3810000"/>
          <a:ext cx="45720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LAC Race"/>
          <p:cNvGraphicFramePr/>
          <p:nvPr/>
        </p:nvGraphicFramePr>
        <p:xfrm>
          <a:off x="0" y="1752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p:cNvGraphicFramePr>
            <a:graphicFrameLocks noGrp="1"/>
          </p:cNvGraphicFramePr>
          <p:nvPr/>
        </p:nvGraphicFramePr>
        <p:xfrm>
          <a:off x="228600" y="533400"/>
          <a:ext cx="3886200" cy="950595"/>
        </p:xfrm>
        <a:graphic>
          <a:graphicData uri="http://schemas.openxmlformats.org/drawingml/2006/table">
            <a:tbl>
              <a:tblPr/>
              <a:tblGrid>
                <a:gridCol w="1943100"/>
                <a:gridCol w="19431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Population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Estimated HIV/AIDS Cases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2060"/>
                          </a:solidFill>
                          <a:effectLst/>
                          <a:latin typeface="Arial" charset="0"/>
                          <a:ea typeface="ＭＳ Ｐゴシック" charset="-128"/>
                        </a:rPr>
                        <a:t>9,848,011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2060"/>
                          </a:solidFill>
                          <a:effectLst/>
                          <a:latin typeface="Arial" charset="0"/>
                          <a:ea typeface="ＭＳ Ｐゴシック" charset="-128"/>
                        </a:rPr>
                        <a:t>61,700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B"/>
                    </a:solidFill>
                  </a:tcPr>
                </a:tc>
              </a:tr>
            </a:tbl>
          </a:graphicData>
        </a:graphic>
      </p:graphicFrame>
      <p:sp>
        <p:nvSpPr>
          <p:cNvPr id="12" name="HIV Footnote"/>
          <p:cNvSpPr txBox="1">
            <a:spLocks noChangeArrowheads="1"/>
          </p:cNvSpPr>
          <p:nvPr/>
        </p:nvSpPr>
        <p:spPr bwMode="auto">
          <a:xfrm>
            <a:off x="0" y="6488113"/>
            <a:ext cx="6248400" cy="369887"/>
          </a:xfrm>
          <a:prstGeom prst="rect">
            <a:avLst/>
          </a:prstGeom>
          <a:noFill/>
          <a:ln w="9525">
            <a:noFill/>
            <a:miter lim="800000"/>
            <a:headEnd/>
            <a:tailEnd/>
          </a:ln>
        </p:spPr>
        <p:txBody>
          <a:bodyPr>
            <a:spAutoFit/>
          </a:bodyPr>
          <a:lstStyle/>
          <a:p>
            <a:r>
              <a:rPr lang="en-US" sz="900">
                <a:solidFill>
                  <a:schemeClr val="bg1"/>
                </a:solidFill>
              </a:rPr>
              <a:t>Data Source:  U.S. Department of Commerce, 2010; Los Angeles County Department of Public Health, HIV Surveillance, 2010</a:t>
            </a:r>
          </a:p>
        </p:txBody>
      </p:sp>
      <p:sp>
        <p:nvSpPr>
          <p:cNvPr id="59409" name="TextBox 8"/>
          <p:cNvSpPr txBox="1">
            <a:spLocks noChangeArrowheads="1"/>
          </p:cNvSpPr>
          <p:nvPr/>
        </p:nvSpPr>
        <p:spPr bwMode="auto">
          <a:xfrm>
            <a:off x="1981200" y="5181600"/>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600" smtClean="0">
                <a:solidFill>
                  <a:srgbClr val="FFFF00"/>
                </a:solidFill>
                <a:cs typeface="Arial" charset="0"/>
              </a:rPr>
              <a:t>Follow up Rates: Clinical Evaluations</a:t>
            </a:r>
            <a:br>
              <a:rPr lang="en-US" sz="3600" smtClean="0">
                <a:solidFill>
                  <a:srgbClr val="FFFF00"/>
                </a:solidFill>
                <a:cs typeface="Arial" charset="0"/>
              </a:rPr>
            </a:br>
            <a:r>
              <a:rPr lang="en-US" sz="3600" smtClean="0">
                <a:solidFill>
                  <a:srgbClr val="FFFF00"/>
                </a:solidFill>
                <a:cs typeface="Arial" charset="0"/>
              </a:rPr>
              <a:t>*N=163</a:t>
            </a:r>
          </a:p>
        </p:txBody>
      </p:sp>
      <p:graphicFrame>
        <p:nvGraphicFramePr>
          <p:cNvPr id="6" name="Content Placeholder 5"/>
          <p:cNvGraphicFramePr>
            <a:graphicFrameLocks noGrp="1"/>
          </p:cNvGraphicFramePr>
          <p:nvPr>
            <p:ph idx="1"/>
          </p:nvPr>
        </p:nvGraphicFramePr>
        <p:xfrm>
          <a:off x="533400" y="2133600"/>
          <a:ext cx="8229600" cy="1600200"/>
        </p:xfrm>
        <a:graphic>
          <a:graphicData uri="http://schemas.openxmlformats.org/drawingml/2006/table">
            <a:tbl>
              <a:tblPr/>
              <a:tblGrid>
                <a:gridCol w="1646238"/>
                <a:gridCol w="1646237"/>
                <a:gridCol w="1644650"/>
                <a:gridCol w="1646238"/>
                <a:gridCol w="1646237"/>
              </a:tblGrid>
              <a:tr h="587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charset="-128"/>
                          <a:cs typeface="Arial" charset="0"/>
                        </a:rPr>
                        <a:t>Baseline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charset="-128"/>
                          <a:cs typeface="Arial" charset="0"/>
                        </a:rPr>
                        <a:t>Day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charset="-128"/>
                          <a:cs typeface="Arial" charset="0"/>
                        </a:rPr>
                        <a:t>Week 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charset="-128"/>
                          <a:cs typeface="Arial" charset="0"/>
                        </a:rPr>
                        <a:t>Week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charset="-128"/>
                          <a:cs typeface="Arial" charset="0"/>
                        </a:rPr>
                        <a:t>Week 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012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163/163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146/163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131/163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98/161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62/161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charset="-128"/>
                          <a:cs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
        <p:nvSpPr>
          <p:cNvPr id="96279" name="Slide Number Placeholder 3"/>
          <p:cNvSpPr>
            <a:spLocks noGrp="1"/>
          </p:cNvSpPr>
          <p:nvPr>
            <p:ph type="sldNum" sz="quarter" idx="12"/>
          </p:nvPr>
        </p:nvSpPr>
        <p:spPr>
          <a:noFill/>
        </p:spPr>
        <p:txBody>
          <a:bodyPr/>
          <a:lstStyle/>
          <a:p>
            <a:fld id="{59C0A8CE-3BA1-43B8-892A-1AAAD393A57F}" type="slidenum">
              <a:rPr lang="en-US"/>
              <a:pPr/>
              <a:t>20</a:t>
            </a:fld>
            <a:endParaRPr lang="en-US"/>
          </a:p>
        </p:txBody>
      </p:sp>
      <p:sp>
        <p:nvSpPr>
          <p:cNvPr id="96280" name="TextBox 4"/>
          <p:cNvSpPr txBox="1">
            <a:spLocks noChangeArrowheads="1"/>
          </p:cNvSpPr>
          <p:nvPr/>
        </p:nvSpPr>
        <p:spPr bwMode="auto">
          <a:xfrm>
            <a:off x="762000" y="4267200"/>
            <a:ext cx="7662863" cy="1108075"/>
          </a:xfrm>
          <a:prstGeom prst="rect">
            <a:avLst/>
          </a:prstGeom>
          <a:noFill/>
          <a:ln w="9525">
            <a:noFill/>
            <a:miter lim="800000"/>
            <a:headEnd/>
            <a:tailEnd/>
          </a:ln>
        </p:spPr>
        <p:txBody>
          <a:bodyPr wrap="none">
            <a:spAutoFit/>
          </a:bodyPr>
          <a:lstStyle/>
          <a:p>
            <a:r>
              <a:rPr lang="en-US" sz="2400" b="1" u="sng">
                <a:cs typeface="Arial" charset="0"/>
              </a:rPr>
              <a:t>*As of July 1, 2011:</a:t>
            </a:r>
          </a:p>
          <a:p>
            <a:r>
              <a:rPr lang="en-US" sz="2400">
                <a:cs typeface="Arial" charset="0"/>
              </a:rPr>
              <a:t>2 Significant Adverse Events: both continued treatment</a:t>
            </a:r>
          </a:p>
          <a:p>
            <a:endParaRPr lang="en-US">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solidFill>
                  <a:srgbClr val="FFFF00"/>
                </a:solidFill>
              </a:rPr>
              <a:t>Time Interval: Exposure to First Dose</a:t>
            </a:r>
            <a:br>
              <a:rPr lang="en-US" sz="3600" smtClean="0">
                <a:solidFill>
                  <a:srgbClr val="FFFF00"/>
                </a:solidFill>
              </a:rPr>
            </a:br>
            <a:r>
              <a:rPr lang="en-US" sz="3600" smtClean="0">
                <a:solidFill>
                  <a:srgbClr val="FFFF00"/>
                </a:solidFill>
              </a:rPr>
              <a:t>*N=151</a:t>
            </a:r>
          </a:p>
        </p:txBody>
      </p:sp>
      <p:graphicFrame>
        <p:nvGraphicFramePr>
          <p:cNvPr id="98306" name="Content Placeholder 3"/>
          <p:cNvGraphicFramePr>
            <a:graphicFrameLocks noGrp="1"/>
          </p:cNvGraphicFramePr>
          <p:nvPr>
            <p:ph idx="1"/>
          </p:nvPr>
        </p:nvGraphicFramePr>
        <p:xfrm>
          <a:off x="762000" y="2286000"/>
          <a:ext cx="7467600" cy="3657600"/>
        </p:xfrm>
        <a:graphic>
          <a:graphicData uri="http://schemas.openxmlformats.org/presentationml/2006/ole">
            <p:oleObj spid="_x0000_s98306" r:id="rId4" imgW="7468247" imgH="3657917" progId="Excel.Sheet.8">
              <p:embed/>
            </p:oleObj>
          </a:graphicData>
        </a:graphic>
      </p:graphicFrame>
      <p:sp>
        <p:nvSpPr>
          <p:cNvPr id="98308" name="TextBox 4"/>
          <p:cNvSpPr txBox="1">
            <a:spLocks noChangeArrowheads="1"/>
          </p:cNvSpPr>
          <p:nvPr/>
        </p:nvSpPr>
        <p:spPr bwMode="auto">
          <a:xfrm>
            <a:off x="381000" y="6019800"/>
            <a:ext cx="1905000" cy="369888"/>
          </a:xfrm>
          <a:prstGeom prst="rect">
            <a:avLst/>
          </a:prstGeom>
          <a:noFill/>
          <a:ln w="9525">
            <a:noFill/>
            <a:miter lim="800000"/>
            <a:headEnd/>
            <a:tailEnd/>
          </a:ln>
        </p:spPr>
        <p:txBody>
          <a:bodyPr>
            <a:spAutoFit/>
          </a:bodyPr>
          <a:lstStyle/>
          <a:p>
            <a:r>
              <a:rPr lang="en-US"/>
              <a:t>* N=12 missing</a:t>
            </a:r>
          </a:p>
        </p:txBody>
      </p:sp>
      <p:sp>
        <p:nvSpPr>
          <p:cNvPr id="98309" name="TextBox 5"/>
          <p:cNvSpPr txBox="1">
            <a:spLocks noChangeArrowheads="1"/>
          </p:cNvSpPr>
          <p:nvPr/>
        </p:nvSpPr>
        <p:spPr bwMode="auto">
          <a:xfrm>
            <a:off x="1828800" y="1447800"/>
            <a:ext cx="6172200" cy="830263"/>
          </a:xfrm>
          <a:prstGeom prst="rect">
            <a:avLst/>
          </a:prstGeom>
          <a:noFill/>
          <a:ln w="9525">
            <a:noFill/>
            <a:miter lim="800000"/>
            <a:headEnd/>
            <a:tailEnd/>
          </a:ln>
        </p:spPr>
        <p:txBody>
          <a:bodyPr>
            <a:spAutoFit/>
          </a:bodyPr>
          <a:lstStyle/>
          <a:p>
            <a:r>
              <a:rPr lang="en-US" sz="2400">
                <a:cs typeface="Arial" charset="0"/>
              </a:rPr>
              <a:t>Mean: 36.33 hrs (SD 19.17)</a:t>
            </a:r>
          </a:p>
          <a:p>
            <a:r>
              <a:rPr lang="en-US" sz="2400">
                <a:cs typeface="Arial" charset="0"/>
              </a:rPr>
              <a:t>Range: 2 – 71.7 hrs</a:t>
            </a:r>
          </a:p>
        </p:txBody>
      </p:sp>
      <p:cxnSp>
        <p:nvCxnSpPr>
          <p:cNvPr id="8" name="Straight Connector 7"/>
          <p:cNvCxnSpPr/>
          <p:nvPr/>
        </p:nvCxnSpPr>
        <p:spPr>
          <a:xfrm>
            <a:off x="1371600" y="4038600"/>
            <a:ext cx="64770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1"/>
          <p:cNvSpPr>
            <a:spLocks noGrp="1"/>
          </p:cNvSpPr>
          <p:nvPr>
            <p:ph type="title"/>
          </p:nvPr>
        </p:nvSpPr>
        <p:spPr/>
        <p:txBody>
          <a:bodyPr/>
          <a:lstStyle/>
          <a:p>
            <a:r>
              <a:rPr lang="en-US" sz="3600" smtClean="0">
                <a:solidFill>
                  <a:srgbClr val="FFFF00"/>
                </a:solidFill>
              </a:rPr>
              <a:t>Time Interval: Exposure to First Dose</a:t>
            </a:r>
            <a:br>
              <a:rPr lang="en-US" sz="3600" smtClean="0">
                <a:solidFill>
                  <a:srgbClr val="FFFF00"/>
                </a:solidFill>
              </a:rPr>
            </a:br>
            <a:r>
              <a:rPr lang="en-US" sz="3600" smtClean="0">
                <a:solidFill>
                  <a:srgbClr val="FFFF00"/>
                </a:solidFill>
              </a:rPr>
              <a:t>*N=151</a:t>
            </a:r>
            <a:endParaRPr lang="en-US" sz="3600" smtClean="0"/>
          </a:p>
        </p:txBody>
      </p:sp>
      <p:graphicFrame>
        <p:nvGraphicFramePr>
          <p:cNvPr id="100354" name="Content Placeholder 3"/>
          <p:cNvGraphicFramePr>
            <a:graphicFrameLocks noGrp="1"/>
          </p:cNvGraphicFramePr>
          <p:nvPr/>
        </p:nvGraphicFramePr>
        <p:xfrm>
          <a:off x="381000" y="2286000"/>
          <a:ext cx="7162800" cy="3657600"/>
        </p:xfrm>
        <a:graphic>
          <a:graphicData uri="http://schemas.openxmlformats.org/presentationml/2006/ole">
            <p:oleObj spid="_x0000_s100354" name="Chart" r:id="rId4" imgW="7468247" imgH="3657917" progId="Excel.Sheet.8">
              <p:embed/>
            </p:oleObj>
          </a:graphicData>
        </a:graphic>
      </p:graphicFrame>
      <p:sp>
        <p:nvSpPr>
          <p:cNvPr id="100356" name="TextBox 5"/>
          <p:cNvSpPr txBox="1">
            <a:spLocks noChangeArrowheads="1"/>
          </p:cNvSpPr>
          <p:nvPr/>
        </p:nvSpPr>
        <p:spPr bwMode="auto">
          <a:xfrm>
            <a:off x="1371600" y="1447800"/>
            <a:ext cx="4114800" cy="1108075"/>
          </a:xfrm>
          <a:prstGeom prst="rect">
            <a:avLst/>
          </a:prstGeom>
          <a:noFill/>
          <a:ln w="9525">
            <a:noFill/>
            <a:miter lim="800000"/>
            <a:headEnd/>
            <a:tailEnd/>
          </a:ln>
        </p:spPr>
        <p:txBody>
          <a:bodyPr>
            <a:spAutoFit/>
          </a:bodyPr>
          <a:lstStyle/>
          <a:p>
            <a:r>
              <a:rPr lang="en-US" sz="2400">
                <a:cs typeface="Arial" charset="0"/>
              </a:rPr>
              <a:t>Mean: 36.33 hrs (SD 19.17)</a:t>
            </a:r>
          </a:p>
          <a:p>
            <a:r>
              <a:rPr lang="en-US" sz="2400">
                <a:cs typeface="Arial" charset="0"/>
              </a:rPr>
              <a:t>Range: 2 – 71.7 hrs</a:t>
            </a:r>
          </a:p>
          <a:p>
            <a:endParaRPr lang="en-US"/>
          </a:p>
        </p:txBody>
      </p:sp>
      <p:sp>
        <p:nvSpPr>
          <p:cNvPr id="100357" name="TextBox 6"/>
          <p:cNvSpPr txBox="1">
            <a:spLocks noChangeArrowheads="1"/>
          </p:cNvSpPr>
          <p:nvPr/>
        </p:nvSpPr>
        <p:spPr bwMode="auto">
          <a:xfrm>
            <a:off x="914400" y="5943600"/>
            <a:ext cx="2438400" cy="646113"/>
          </a:xfrm>
          <a:prstGeom prst="rect">
            <a:avLst/>
          </a:prstGeom>
          <a:noFill/>
          <a:ln w="9525">
            <a:noFill/>
            <a:miter lim="800000"/>
            <a:headEnd/>
            <a:tailEnd/>
          </a:ln>
        </p:spPr>
        <p:txBody>
          <a:bodyPr>
            <a:spAutoFit/>
          </a:bodyPr>
          <a:lstStyle/>
          <a:p>
            <a:r>
              <a:rPr lang="en-US"/>
              <a:t>* N=12 missing</a:t>
            </a:r>
          </a:p>
          <a:p>
            <a:endParaRPr lang="en-US"/>
          </a:p>
        </p:txBody>
      </p:sp>
      <p:cxnSp>
        <p:nvCxnSpPr>
          <p:cNvPr id="9" name="Straight Connector 8"/>
          <p:cNvCxnSpPr/>
          <p:nvPr/>
        </p:nvCxnSpPr>
        <p:spPr>
          <a:xfrm>
            <a:off x="990600" y="4038600"/>
            <a:ext cx="624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971800" y="3048000"/>
            <a:ext cx="68580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676900" y="2400300"/>
            <a:ext cx="6858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361" name="TextBox 27"/>
          <p:cNvSpPr txBox="1">
            <a:spLocks noChangeArrowheads="1"/>
          </p:cNvSpPr>
          <p:nvPr/>
        </p:nvSpPr>
        <p:spPr bwMode="auto">
          <a:xfrm>
            <a:off x="7467600" y="3962400"/>
            <a:ext cx="1447800" cy="1477963"/>
          </a:xfrm>
          <a:prstGeom prst="rect">
            <a:avLst/>
          </a:prstGeom>
          <a:noFill/>
          <a:ln w="9525">
            <a:noFill/>
            <a:miter lim="800000"/>
            <a:headEnd/>
            <a:tailEnd/>
          </a:ln>
        </p:spPr>
        <p:txBody>
          <a:bodyPr>
            <a:spAutoFit/>
          </a:bodyPr>
          <a:lstStyle/>
          <a:p>
            <a:r>
              <a:rPr lang="en-US"/>
              <a:t>N=44 (27%) &lt; 24 hrs</a:t>
            </a:r>
          </a:p>
          <a:p>
            <a:endParaRPr lang="en-US"/>
          </a:p>
          <a:p>
            <a:r>
              <a:rPr lang="en-US"/>
              <a:t>N=8 (5%)</a:t>
            </a:r>
          </a:p>
          <a:p>
            <a:r>
              <a:rPr lang="en-US"/>
              <a:t>&lt; 8 hrs</a:t>
            </a:r>
          </a:p>
        </p:txBody>
      </p:sp>
      <p:cxnSp>
        <p:nvCxnSpPr>
          <p:cNvPr id="18" name="Straight Arrow Connector 17"/>
          <p:cNvCxnSpPr/>
          <p:nvPr/>
        </p:nvCxnSpPr>
        <p:spPr>
          <a:xfrm rot="10800000">
            <a:off x="4191000" y="4495800"/>
            <a:ext cx="838200" cy="7620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457200" y="2286000"/>
            <a:ext cx="83820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74638"/>
            <a:ext cx="8229600" cy="487362"/>
          </a:xfrm>
        </p:spPr>
        <p:txBody>
          <a:bodyPr/>
          <a:lstStyle/>
          <a:p>
            <a:r>
              <a:rPr lang="en-US" smtClean="0">
                <a:solidFill>
                  <a:srgbClr val="FFFF00"/>
                </a:solidFill>
              </a:rPr>
              <a:t>Seroconversions N=4</a:t>
            </a:r>
          </a:p>
        </p:txBody>
      </p:sp>
      <p:graphicFrame>
        <p:nvGraphicFramePr>
          <p:cNvPr id="4" name="Content Placeholder 3"/>
          <p:cNvGraphicFramePr>
            <a:graphicFrameLocks noGrp="1"/>
          </p:cNvGraphicFramePr>
          <p:nvPr>
            <p:ph idx="1"/>
          </p:nvPr>
        </p:nvGraphicFramePr>
        <p:xfrm>
          <a:off x="0" y="990600"/>
          <a:ext cx="9144000" cy="5205413"/>
        </p:xfrm>
        <a:graphic>
          <a:graphicData uri="http://schemas.openxmlformats.org/drawingml/2006/table">
            <a:tbl>
              <a:tblPr/>
              <a:tblGrid>
                <a:gridCol w="609600"/>
                <a:gridCol w="1524000"/>
                <a:gridCol w="1981200"/>
                <a:gridCol w="842963"/>
                <a:gridCol w="1352550"/>
                <a:gridCol w="1417637"/>
                <a:gridCol w="1416050"/>
              </a:tblGrid>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PID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128"/>
                          <a:cs typeface="ＭＳ Ｐゴシック" charset="-128"/>
                        </a:rPr>
                        <a:t>Date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charset="0"/>
                          <a:ea typeface="ＭＳ Ｐゴシック" charset="-128"/>
                          <a:cs typeface="ＭＳ Ｐゴシック" charset="-128"/>
                        </a:rPr>
                        <a:t>Seroconversion</a:t>
                      </a:r>
                      <a:endParaRPr kumimoji="0" lang="en-US" sz="1400" b="1" i="0" u="none" strike="noStrike" cap="none" normalizeH="0" baseline="0" dirty="0" smtClean="0">
                        <a:ln>
                          <a:noFill/>
                        </a:ln>
                        <a:solidFill>
                          <a:schemeClr val="bg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128"/>
                          <a:cs typeface="ＭＳ Ｐゴシック" charset="-128"/>
                        </a:rPr>
                        <a:t>identified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Exposure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Time to PEP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Med Adherence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Self-Report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STIs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Repeat Exposures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charset="-128"/>
                          <a:cs typeface="ＭＳ Ｐゴシック" charset="-128"/>
                        </a:rPr>
                        <a:t>Self-Report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906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1016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12-week</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URAI  and UIAI w/recently seroconverted Source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64hrs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None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None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9906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1064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12-week</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URAI  and UIAI w/recently seroconverted Source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41hrs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Calibri" charset="0"/>
                          <a:cs typeface="Calibri" charset="0"/>
                        </a:rPr>
                        <a:t>+ GC at baseline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Calibri" charset="0"/>
                          <a:cs typeface="Calibri" charset="0"/>
                        </a:rPr>
                        <a:t>Yes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13430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1101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12-week</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UIAI with known HIV+ Source; Source reported to be undetectable on meds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26hrs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95%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None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Calibri" charset="0"/>
                          <a:cs typeface="Calibri" charset="0"/>
                        </a:rPr>
                        <a:t>Yes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11493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1155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12-week</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charset="0"/>
                          <a:ea typeface="Calibri" charset="0"/>
                          <a:cs typeface="Calibri" charset="0"/>
                        </a:rPr>
                        <a:t>RAI with failed condom w/known HIV+ Source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62hrs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Calibri" charset="0"/>
                          <a:cs typeface="Calibri" charset="0"/>
                        </a:rPr>
                        <a:t>Positive RPR 3 month</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Calibri" charset="0"/>
                          <a:cs typeface="Calibri" charset="0"/>
                        </a:rPr>
                        <a:t>Yes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229600" cy="944562"/>
          </a:xfrm>
        </p:spPr>
        <p:txBody>
          <a:bodyPr/>
          <a:lstStyle/>
          <a:p>
            <a:pPr eaLnBrk="1" hangingPunct="1"/>
            <a:r>
              <a:rPr lang="en-US" smtClean="0">
                <a:solidFill>
                  <a:srgbClr val="FFFF00"/>
                </a:solidFill>
              </a:rPr>
              <a:t>nPEP Pilot: Summary</a:t>
            </a:r>
          </a:p>
        </p:txBody>
      </p:sp>
      <p:sp>
        <p:nvSpPr>
          <p:cNvPr id="104451" name="Rectangle 3"/>
          <p:cNvSpPr>
            <a:spLocks noGrp="1" noChangeArrowheads="1"/>
          </p:cNvSpPr>
          <p:nvPr>
            <p:ph type="body" idx="1"/>
          </p:nvPr>
        </p:nvSpPr>
        <p:spPr>
          <a:xfrm>
            <a:off x="457200" y="1295400"/>
            <a:ext cx="8229600" cy="4724400"/>
          </a:xfrm>
        </p:spPr>
        <p:txBody>
          <a:bodyPr/>
          <a:lstStyle/>
          <a:p>
            <a:pPr eaLnBrk="1" hangingPunct="1"/>
            <a:r>
              <a:rPr lang="en-US" sz="2800" smtClean="0"/>
              <a:t>Demonstrated feasible implementation of nPEP in clinical care settings for high risk population </a:t>
            </a:r>
          </a:p>
          <a:p>
            <a:pPr eaLnBrk="1" hangingPunct="1"/>
            <a:r>
              <a:rPr lang="en-US" sz="2800" smtClean="0"/>
              <a:t>Real life example of how to develop and implement comprehensive biomedical and behavioral HIV prevention interventions</a:t>
            </a:r>
          </a:p>
          <a:p>
            <a:pPr eaLnBrk="1" hangingPunct="1"/>
            <a:r>
              <a:rPr lang="en-US" sz="2800" smtClean="0"/>
              <a:t>Cost of ART is significant and can be an obstacle to scaling up service delivery</a:t>
            </a:r>
          </a:p>
          <a:p>
            <a:pPr eaLnBrk="1" hangingPunct="1"/>
            <a:r>
              <a:rPr lang="en-US" sz="2800" smtClean="0"/>
              <a:t>Education for primary care (non HIV specialty) needed to support providers to deliver nPEP more broadly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152400"/>
            <a:ext cx="8229600" cy="685800"/>
          </a:xfrm>
        </p:spPr>
        <p:txBody>
          <a:bodyPr/>
          <a:lstStyle/>
          <a:p>
            <a:r>
              <a:rPr lang="en-US" sz="3600" smtClean="0">
                <a:solidFill>
                  <a:srgbClr val="FFFF00"/>
                </a:solidFill>
                <a:cs typeface="Arial" charset="0"/>
              </a:rPr>
              <a:t>Next Steps: Sustained nPEP Program</a:t>
            </a:r>
            <a:endParaRPr lang="en-US" sz="3600" smtClean="0">
              <a:solidFill>
                <a:srgbClr val="FFFF00"/>
              </a:solidFill>
            </a:endParaRPr>
          </a:p>
        </p:txBody>
      </p:sp>
      <p:sp>
        <p:nvSpPr>
          <p:cNvPr id="105475" name="Content Placeholder 2"/>
          <p:cNvSpPr>
            <a:spLocks noGrp="1"/>
          </p:cNvSpPr>
          <p:nvPr>
            <p:ph idx="1"/>
          </p:nvPr>
        </p:nvSpPr>
        <p:spPr>
          <a:xfrm>
            <a:off x="228600" y="914400"/>
            <a:ext cx="8686800" cy="5105400"/>
          </a:xfrm>
        </p:spPr>
        <p:txBody>
          <a:bodyPr/>
          <a:lstStyle/>
          <a:p>
            <a:pPr>
              <a:buFontTx/>
              <a:buNone/>
            </a:pPr>
            <a:r>
              <a:rPr lang="en-US" sz="2800" smtClean="0">
                <a:solidFill>
                  <a:srgbClr val="FFFF00"/>
                </a:solidFill>
                <a:cs typeface="Arial" charset="0"/>
              </a:rPr>
              <a:t>Public health program premised on the findings from pilot with few modifications:</a:t>
            </a:r>
          </a:p>
          <a:p>
            <a:r>
              <a:rPr lang="en-US" sz="2800" smtClean="0">
                <a:cs typeface="Arial" charset="0"/>
              </a:rPr>
              <a:t>2 drug regimen (Truvada) except in cases of documented drug resistance from source patient (3</a:t>
            </a:r>
            <a:r>
              <a:rPr lang="en-US" sz="2800" baseline="30000" smtClean="0">
                <a:cs typeface="Arial" charset="0"/>
              </a:rPr>
              <a:t>rd</a:t>
            </a:r>
            <a:r>
              <a:rPr lang="en-US" sz="2800" smtClean="0">
                <a:cs typeface="Arial" charset="0"/>
              </a:rPr>
              <a:t> drug Raltegravir/Kaletra)</a:t>
            </a:r>
          </a:p>
          <a:p>
            <a:r>
              <a:rPr lang="en-US" sz="2800" smtClean="0">
                <a:cs typeface="Arial" charset="0"/>
              </a:rPr>
              <a:t>Integrated hepatitis screening and vaccination</a:t>
            </a:r>
          </a:p>
          <a:p>
            <a:r>
              <a:rPr lang="en-US" sz="2800" smtClean="0">
                <a:cs typeface="Arial" charset="0"/>
              </a:rPr>
              <a:t>Streamlined data reporting</a:t>
            </a:r>
          </a:p>
          <a:p>
            <a:r>
              <a:rPr lang="en-US" sz="2800" smtClean="0">
                <a:cs typeface="Arial" charset="0"/>
              </a:rPr>
              <a:t>PEP coordinator to do follow up visits </a:t>
            </a:r>
          </a:p>
          <a:p>
            <a:r>
              <a:rPr lang="en-US" sz="2800" smtClean="0">
                <a:cs typeface="Arial" charset="0"/>
              </a:rPr>
              <a:t>Full 28 day ART dispensed at intake</a:t>
            </a:r>
          </a:p>
          <a:p>
            <a:r>
              <a:rPr lang="en-US" sz="2800" smtClean="0">
                <a:cs typeface="Arial" charset="0"/>
              </a:rPr>
              <a:t>Integrated risk-reduction counseling via OAPP funded behavioral programs</a:t>
            </a:r>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p:txBody>
          <a:bodyPr/>
          <a:lstStyle/>
          <a:p>
            <a:r>
              <a:rPr lang="en-US" smtClean="0">
                <a:solidFill>
                  <a:srgbClr val="FFFF00"/>
                </a:solidFill>
              </a:rPr>
              <a:t>Acknowledgements</a:t>
            </a:r>
          </a:p>
        </p:txBody>
      </p:sp>
      <p:sp>
        <p:nvSpPr>
          <p:cNvPr id="5" name="Content Placeholder 4"/>
          <p:cNvSpPr>
            <a:spLocks noGrp="1"/>
          </p:cNvSpPr>
          <p:nvPr>
            <p:ph sz="half" idx="1"/>
          </p:nvPr>
        </p:nvSpPr>
        <p:spPr/>
        <p:txBody>
          <a:bodyPr>
            <a:normAutofit fontScale="92500" lnSpcReduction="20000"/>
          </a:bodyPr>
          <a:lstStyle/>
          <a:p>
            <a:pPr>
              <a:defRPr/>
            </a:pPr>
            <a:r>
              <a:rPr lang="en-US" dirty="0" smtClean="0">
                <a:solidFill>
                  <a:srgbClr val="FFFF00"/>
                </a:solidFill>
              </a:rPr>
              <a:t>Gilead Sciences</a:t>
            </a:r>
          </a:p>
          <a:p>
            <a:pPr lvl="1">
              <a:defRPr/>
            </a:pPr>
            <a:r>
              <a:rPr lang="en-US" dirty="0" smtClean="0"/>
              <a:t>Jim Rooney</a:t>
            </a:r>
          </a:p>
          <a:p>
            <a:pPr lvl="1">
              <a:defRPr/>
            </a:pPr>
            <a:r>
              <a:rPr lang="en-US" dirty="0" smtClean="0"/>
              <a:t>Alexia Exarchos</a:t>
            </a:r>
          </a:p>
          <a:p>
            <a:pPr>
              <a:defRPr/>
            </a:pPr>
            <a:r>
              <a:rPr lang="en-US" dirty="0" smtClean="0">
                <a:solidFill>
                  <a:srgbClr val="FFFF00"/>
                </a:solidFill>
              </a:rPr>
              <a:t>Abbott Laboratories</a:t>
            </a:r>
          </a:p>
          <a:p>
            <a:pPr lvl="1">
              <a:defRPr/>
            </a:pPr>
            <a:r>
              <a:rPr lang="en-US" dirty="0" smtClean="0"/>
              <a:t>Ashwaq Hermes</a:t>
            </a:r>
          </a:p>
          <a:p>
            <a:pPr lvl="1">
              <a:defRPr/>
            </a:pPr>
            <a:r>
              <a:rPr lang="en-US" dirty="0" smtClean="0"/>
              <a:t>Judith Kruse</a:t>
            </a:r>
          </a:p>
          <a:p>
            <a:pPr>
              <a:defRPr/>
            </a:pPr>
            <a:r>
              <a:rPr lang="en-US" dirty="0" smtClean="0">
                <a:solidFill>
                  <a:srgbClr val="FFFF00"/>
                </a:solidFill>
              </a:rPr>
              <a:t>Merck Laboratories</a:t>
            </a:r>
          </a:p>
          <a:p>
            <a:pPr lvl="1">
              <a:defRPr/>
            </a:pPr>
            <a:r>
              <a:rPr lang="en-US" dirty="0" smtClean="0"/>
              <a:t>Kathleen Bailey</a:t>
            </a:r>
          </a:p>
          <a:p>
            <a:pPr lvl="1">
              <a:defRPr/>
            </a:pPr>
            <a:r>
              <a:rPr lang="en-US" dirty="0" smtClean="0"/>
              <a:t>Michael Harbour</a:t>
            </a:r>
          </a:p>
          <a:p>
            <a:pPr>
              <a:defRPr/>
            </a:pPr>
            <a:r>
              <a:rPr lang="en-US" dirty="0" smtClean="0">
                <a:solidFill>
                  <a:srgbClr val="FFFF00"/>
                </a:solidFill>
              </a:rPr>
              <a:t>GSK/</a:t>
            </a:r>
            <a:r>
              <a:rPr lang="en-US" dirty="0" err="1" smtClean="0">
                <a:solidFill>
                  <a:srgbClr val="FFFF00"/>
                </a:solidFill>
              </a:rPr>
              <a:t>Viiv</a:t>
            </a:r>
            <a:endParaRPr lang="en-US" dirty="0" smtClean="0">
              <a:solidFill>
                <a:srgbClr val="FFFF00"/>
              </a:solidFill>
            </a:endParaRPr>
          </a:p>
          <a:p>
            <a:pPr lvl="1">
              <a:defRPr/>
            </a:pPr>
            <a:r>
              <a:rPr lang="en-US" dirty="0" smtClean="0"/>
              <a:t>Gary Pakes</a:t>
            </a:r>
          </a:p>
          <a:p>
            <a:pPr lvl="1">
              <a:defRPr/>
            </a:pPr>
            <a:r>
              <a:rPr lang="en-US" dirty="0" smtClean="0"/>
              <a:t>Sue Pippin</a:t>
            </a:r>
          </a:p>
        </p:txBody>
      </p:sp>
      <p:sp>
        <p:nvSpPr>
          <p:cNvPr id="6" name="Content Placeholder 5"/>
          <p:cNvSpPr>
            <a:spLocks noGrp="1"/>
          </p:cNvSpPr>
          <p:nvPr>
            <p:ph sz="half" idx="2"/>
          </p:nvPr>
        </p:nvSpPr>
        <p:spPr/>
        <p:txBody>
          <a:bodyPr>
            <a:normAutofit/>
          </a:bodyPr>
          <a:lstStyle/>
          <a:p>
            <a:pPr>
              <a:lnSpc>
                <a:spcPct val="80000"/>
              </a:lnSpc>
            </a:pPr>
            <a:r>
              <a:rPr lang="en-US" sz="2600" smtClean="0">
                <a:solidFill>
                  <a:srgbClr val="FFFF00"/>
                </a:solidFill>
              </a:rPr>
              <a:t>LA County OAPP</a:t>
            </a:r>
          </a:p>
          <a:p>
            <a:pPr lvl="1">
              <a:lnSpc>
                <a:spcPct val="80000"/>
              </a:lnSpc>
            </a:pPr>
            <a:r>
              <a:rPr lang="en-US" sz="2200" smtClean="0"/>
              <a:t>Mario Perez</a:t>
            </a:r>
          </a:p>
          <a:p>
            <a:pPr>
              <a:lnSpc>
                <a:spcPct val="80000"/>
              </a:lnSpc>
            </a:pPr>
            <a:r>
              <a:rPr lang="en-US" sz="2600" smtClean="0">
                <a:solidFill>
                  <a:srgbClr val="FFFF00"/>
                </a:solidFill>
              </a:rPr>
              <a:t>LA County STD Program</a:t>
            </a:r>
          </a:p>
          <a:p>
            <a:pPr lvl="1">
              <a:lnSpc>
                <a:spcPct val="80000"/>
              </a:lnSpc>
            </a:pPr>
            <a:r>
              <a:rPr lang="en-US" sz="2200" smtClean="0"/>
              <a:t>Sarah Guerry</a:t>
            </a:r>
          </a:p>
          <a:p>
            <a:pPr lvl="1">
              <a:lnSpc>
                <a:spcPct val="80000"/>
              </a:lnSpc>
            </a:pPr>
            <a:r>
              <a:rPr lang="en-US" sz="2200" smtClean="0"/>
              <a:t>Peter Kerndt</a:t>
            </a:r>
          </a:p>
          <a:p>
            <a:pPr>
              <a:lnSpc>
                <a:spcPct val="80000"/>
              </a:lnSpc>
            </a:pPr>
            <a:r>
              <a:rPr lang="en-US" sz="2600" smtClean="0">
                <a:solidFill>
                  <a:srgbClr val="FFFF00"/>
                </a:solidFill>
              </a:rPr>
              <a:t>LAC Public Health Lab</a:t>
            </a:r>
          </a:p>
          <a:p>
            <a:pPr lvl="1">
              <a:lnSpc>
                <a:spcPct val="80000"/>
              </a:lnSpc>
            </a:pPr>
            <a:r>
              <a:rPr lang="en-US" sz="2200" smtClean="0"/>
              <a:t>Debbie Emlien</a:t>
            </a:r>
          </a:p>
          <a:p>
            <a:pPr lvl="1">
              <a:lnSpc>
                <a:spcPct val="80000"/>
              </a:lnSpc>
            </a:pPr>
            <a:r>
              <a:rPr lang="en-US" sz="2200" smtClean="0"/>
              <a:t>Ramiro Garate</a:t>
            </a:r>
          </a:p>
          <a:p>
            <a:pPr>
              <a:lnSpc>
                <a:spcPct val="80000"/>
              </a:lnSpc>
            </a:pPr>
            <a:endParaRPr lang="en-US" sz="2600" smtClean="0"/>
          </a:p>
          <a:p>
            <a:pPr>
              <a:lnSpc>
                <a:spcPct val="80000"/>
              </a:lnSpc>
            </a:pPr>
            <a:r>
              <a:rPr lang="en-US" sz="2600" smtClean="0">
                <a:solidFill>
                  <a:srgbClr val="FFFF00"/>
                </a:solidFill>
              </a:rPr>
              <a:t>LAGLC Site Staff</a:t>
            </a:r>
          </a:p>
          <a:p>
            <a:pPr>
              <a:lnSpc>
                <a:spcPct val="80000"/>
              </a:lnSpc>
            </a:pPr>
            <a:r>
              <a:rPr lang="en-US" sz="2600" smtClean="0">
                <a:solidFill>
                  <a:srgbClr val="FFFF00"/>
                </a:solidFill>
              </a:rPr>
              <a:t>OASIS Clinic Site Staff</a:t>
            </a:r>
          </a:p>
          <a:p>
            <a:pPr>
              <a:lnSpc>
                <a:spcPct val="80000"/>
              </a:lnSpc>
            </a:pPr>
            <a:endParaRPr lang="en-US" sz="26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457200"/>
            <a:ext cx="8229600" cy="1143000"/>
          </a:xfrm>
        </p:spPr>
        <p:txBody>
          <a:bodyPr/>
          <a:lstStyle/>
          <a:p>
            <a:pPr eaLnBrk="1" hangingPunct="1"/>
            <a:r>
              <a:rPr lang="en-US" smtClean="0">
                <a:solidFill>
                  <a:srgbClr val="FFFF00"/>
                </a:solidFill>
              </a:rPr>
              <a:t>Contact Information</a:t>
            </a:r>
          </a:p>
        </p:txBody>
      </p:sp>
      <p:sp>
        <p:nvSpPr>
          <p:cNvPr id="108547" name="Rectangle 3"/>
          <p:cNvSpPr>
            <a:spLocks noGrp="1" noChangeArrowheads="1"/>
          </p:cNvSpPr>
          <p:nvPr>
            <p:ph type="body" idx="1"/>
          </p:nvPr>
        </p:nvSpPr>
        <p:spPr>
          <a:xfrm>
            <a:off x="457200" y="1600200"/>
            <a:ext cx="8229600" cy="3200400"/>
          </a:xfrm>
        </p:spPr>
        <p:txBody>
          <a:bodyPr/>
          <a:lstStyle/>
          <a:p>
            <a:pPr algn="ctr" eaLnBrk="1" hangingPunct="1">
              <a:buFontTx/>
              <a:buNone/>
            </a:pPr>
            <a:r>
              <a:rPr lang="en-US" sz="2400" smtClean="0"/>
              <a:t>Jennifer N. Sayles, MD, MPH</a:t>
            </a:r>
          </a:p>
          <a:p>
            <a:pPr algn="ctr" eaLnBrk="1" hangingPunct="1">
              <a:buFontTx/>
              <a:buNone/>
            </a:pPr>
            <a:r>
              <a:rPr lang="en-US" sz="2400" smtClean="0"/>
              <a:t>Medical Director</a:t>
            </a:r>
          </a:p>
          <a:p>
            <a:pPr algn="ctr" eaLnBrk="1" hangingPunct="1">
              <a:buFontTx/>
              <a:buNone/>
            </a:pPr>
            <a:r>
              <a:rPr lang="en-US" sz="2400" smtClean="0"/>
              <a:t>Office of AIDS Programs and Policy</a:t>
            </a:r>
          </a:p>
          <a:p>
            <a:pPr algn="ctr" eaLnBrk="1" hangingPunct="1">
              <a:buFontTx/>
              <a:buNone/>
            </a:pPr>
            <a:r>
              <a:rPr lang="en-US" sz="2400" smtClean="0"/>
              <a:t>600 South Commonwealth Avenue, 10</a:t>
            </a:r>
            <a:r>
              <a:rPr lang="en-US" sz="2400" baseline="30000" smtClean="0"/>
              <a:t>th</a:t>
            </a:r>
            <a:r>
              <a:rPr lang="en-US" sz="2400" smtClean="0"/>
              <a:t> Floor</a:t>
            </a:r>
          </a:p>
          <a:p>
            <a:pPr algn="ctr" eaLnBrk="1" hangingPunct="1">
              <a:buFontTx/>
              <a:buNone/>
            </a:pPr>
            <a:r>
              <a:rPr lang="en-US" sz="2400" smtClean="0"/>
              <a:t>Los Angeles, California  90005-4001</a:t>
            </a:r>
          </a:p>
          <a:p>
            <a:pPr algn="ctr" eaLnBrk="1" hangingPunct="1">
              <a:buFontTx/>
              <a:buNone/>
            </a:pPr>
            <a:r>
              <a:rPr lang="en-US" sz="2400" smtClean="0"/>
              <a:t>Phone:  (213) 351-8264</a:t>
            </a:r>
          </a:p>
          <a:p>
            <a:pPr algn="ctr" eaLnBrk="1" hangingPunct="1">
              <a:buFontTx/>
              <a:buNone/>
            </a:pPr>
            <a:r>
              <a:rPr lang="en-US" sz="2400" smtClean="0"/>
              <a:t>E-mail: jsayles@ph.lacounty.gov</a:t>
            </a:r>
          </a:p>
        </p:txBody>
      </p:sp>
      <p:sp>
        <p:nvSpPr>
          <p:cNvPr id="108548" name="Slide Number Placeholder 3"/>
          <p:cNvSpPr>
            <a:spLocks noGrp="1"/>
          </p:cNvSpPr>
          <p:nvPr>
            <p:ph type="sldNum" sz="quarter" idx="12"/>
          </p:nvPr>
        </p:nvSpPr>
        <p:spPr>
          <a:noFill/>
        </p:spPr>
        <p:txBody>
          <a:bodyPr/>
          <a:lstStyle/>
          <a:p>
            <a:fld id="{9DBD2DE4-BA30-4499-B7FE-C374219FFEB9}" type="slidenum">
              <a:rPr lang="en-US"/>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a:xfrm>
            <a:off x="457200" y="381000"/>
            <a:ext cx="8229600" cy="914400"/>
          </a:xfrm>
        </p:spPr>
        <p:txBody>
          <a:bodyPr/>
          <a:lstStyle/>
          <a:p>
            <a:r>
              <a:rPr lang="en-US" smtClean="0">
                <a:latin typeface="Arial" charset="0"/>
                <a:cs typeface="Arial" charset="0"/>
              </a:rPr>
              <a:t>A Case for nPEP?</a:t>
            </a:r>
          </a:p>
        </p:txBody>
      </p:sp>
      <p:sp>
        <p:nvSpPr>
          <p:cNvPr id="61443" name="Content Placeholder 4"/>
          <p:cNvSpPr>
            <a:spLocks noGrp="1"/>
          </p:cNvSpPr>
          <p:nvPr>
            <p:ph idx="1"/>
          </p:nvPr>
        </p:nvSpPr>
        <p:spPr>
          <a:xfrm>
            <a:off x="457200" y="1371600"/>
            <a:ext cx="8229600" cy="4525963"/>
          </a:xfrm>
        </p:spPr>
        <p:txBody>
          <a:bodyPr/>
          <a:lstStyle/>
          <a:p>
            <a:pPr>
              <a:buFontTx/>
              <a:buNone/>
            </a:pPr>
            <a:r>
              <a:rPr lang="en-US" b="1" smtClean="0">
                <a:latin typeface="Arial" charset="0"/>
                <a:cs typeface="Arial" charset="0"/>
              </a:rPr>
              <a:t>   </a:t>
            </a:r>
            <a:r>
              <a:rPr lang="en-US" sz="2400" b="1" smtClean="0">
                <a:latin typeface="Arial" charset="0"/>
                <a:cs typeface="Arial" charset="0"/>
              </a:rPr>
              <a:t>A 26 year old man presents to an outpatient clinic, reporting that the night before last (36 hours ago) he had receptive anal intercourse without the use of a condom with a new male partner, who he just learned from a mutual acquaintance is infected with the Human Immunodeficiency Virus (HIV).  The patient is known to the clinic and has had several negative HIV tests (most recently 6 months ago), and he recently lost his job and health insurance.  He wants to know if there is anything he can do to help prevent transmission of HIV from this recent exposure.    </a:t>
            </a:r>
            <a:endParaRPr lang="en-US" sz="2400" smtClean="0">
              <a:latin typeface="Arial" charset="0"/>
              <a:cs typeface="Arial" charset="0"/>
            </a:endParaRPr>
          </a:p>
          <a:p>
            <a:pPr>
              <a:buFontTx/>
              <a:buNone/>
            </a:pPr>
            <a:endParaRPr lang="en-US" smtClean="0">
              <a:latin typeface="Arial" charset="0"/>
              <a:cs typeface="Arial" charset="0"/>
            </a:endParaRPr>
          </a:p>
        </p:txBody>
      </p:sp>
      <p:sp>
        <p:nvSpPr>
          <p:cNvPr id="61444" name="Slide Number Placeholder 2"/>
          <p:cNvSpPr>
            <a:spLocks noGrp="1"/>
          </p:cNvSpPr>
          <p:nvPr>
            <p:ph type="sldNum" sz="quarter" idx="12"/>
          </p:nvPr>
        </p:nvSpPr>
        <p:spPr>
          <a:noFill/>
        </p:spPr>
        <p:txBody>
          <a:bodyPr/>
          <a:lstStyle/>
          <a:p>
            <a:fld id="{DF4B2C3C-F875-46EF-A924-A0A2D91326FC}" type="slidenum">
              <a:rPr lang="en-US"/>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762000"/>
          </a:xfrm>
        </p:spPr>
        <p:txBody>
          <a:bodyPr/>
          <a:lstStyle/>
          <a:p>
            <a:pPr eaLnBrk="1" hangingPunct="1"/>
            <a:r>
              <a:rPr lang="en-US" smtClean="0"/>
              <a:t>Approach to HIV Prevention</a:t>
            </a:r>
          </a:p>
        </p:txBody>
      </p:sp>
      <p:pic>
        <p:nvPicPr>
          <p:cNvPr id="63491" name="Picture 3"/>
          <p:cNvPicPr>
            <a:picLocks noChangeAspect="1" noChangeArrowheads="1"/>
          </p:cNvPicPr>
          <p:nvPr/>
        </p:nvPicPr>
        <p:blipFill>
          <a:blip r:embed="rId3" cstate="print"/>
          <a:srcRect/>
          <a:stretch>
            <a:fillRect/>
          </a:stretch>
        </p:blipFill>
        <p:spPr bwMode="auto">
          <a:xfrm>
            <a:off x="990600" y="990600"/>
            <a:ext cx="7010400" cy="4967288"/>
          </a:xfrm>
          <a:prstGeom prst="rect">
            <a:avLst/>
          </a:prstGeom>
          <a:noFill/>
          <a:ln w="9525">
            <a:noFill/>
            <a:miter lim="800000"/>
            <a:headEnd/>
            <a:tailEnd/>
          </a:ln>
        </p:spPr>
      </p:pic>
      <p:sp>
        <p:nvSpPr>
          <p:cNvPr id="22532" name="Text Box 4"/>
          <p:cNvSpPr txBox="1">
            <a:spLocks noChangeArrowheads="1"/>
          </p:cNvSpPr>
          <p:nvPr/>
        </p:nvSpPr>
        <p:spPr bwMode="auto">
          <a:xfrm>
            <a:off x="169863" y="6429375"/>
            <a:ext cx="1704975" cy="276225"/>
          </a:xfrm>
          <a:prstGeom prst="rect">
            <a:avLst/>
          </a:prstGeom>
          <a:noFill/>
          <a:ln w="9525">
            <a:noFill/>
            <a:miter lim="800000"/>
            <a:headEnd/>
            <a:tailEnd/>
          </a:ln>
        </p:spPr>
        <p:txBody>
          <a:bodyPr wrap="none">
            <a:spAutoFit/>
          </a:bodyPr>
          <a:lstStyle/>
          <a:p>
            <a:pPr>
              <a:defRPr/>
            </a:pPr>
            <a:r>
              <a:rPr lang="en-US" sz="1200" dirty="0">
                <a:solidFill>
                  <a:schemeClr val="bg1"/>
                </a:solidFill>
                <a:latin typeface="+mj-lt"/>
              </a:rPr>
              <a:t>Coates, </a:t>
            </a:r>
            <a:r>
              <a:rPr lang="en-US" sz="1200" i="1" dirty="0">
                <a:solidFill>
                  <a:schemeClr val="bg1"/>
                </a:solidFill>
                <a:latin typeface="+mj-lt"/>
              </a:rPr>
              <a:t>Lancet</a:t>
            </a:r>
            <a:r>
              <a:rPr lang="en-US" sz="1200" dirty="0">
                <a:solidFill>
                  <a:schemeClr val="bg1"/>
                </a:solidFill>
                <a:latin typeface="+mj-lt"/>
              </a:rPr>
              <a:t>, 2008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A43A9BEE-54D7-487E-BC99-2CDD028F9C3B}" type="slidenum">
              <a:rPr lang="en-US"/>
              <a:pPr/>
              <a:t>5</a:t>
            </a:fld>
            <a:endParaRPr lang="en-US"/>
          </a:p>
        </p:txBody>
      </p:sp>
      <p:sp>
        <p:nvSpPr>
          <p:cNvPr id="65539" name="Rectangle 3"/>
          <p:cNvSpPr>
            <a:spLocks noGrp="1" noChangeArrowheads="1"/>
          </p:cNvSpPr>
          <p:nvPr>
            <p:ph type="body" idx="1"/>
          </p:nvPr>
        </p:nvSpPr>
        <p:spPr/>
        <p:txBody>
          <a:bodyPr/>
          <a:lstStyle/>
          <a:p>
            <a:pPr eaLnBrk="1" hangingPunct="1"/>
            <a:endParaRPr lang="en-US" smtClean="0"/>
          </a:p>
        </p:txBody>
      </p:sp>
      <p:sp>
        <p:nvSpPr>
          <p:cNvPr id="5" name="Title 1"/>
          <p:cNvSpPr>
            <a:spLocks noGrp="1"/>
          </p:cNvSpPr>
          <p:nvPr>
            <p:ph type="title"/>
          </p:nvPr>
        </p:nvSpPr>
        <p:spPr>
          <a:xfrm>
            <a:off x="762000" y="274638"/>
            <a:ext cx="7924800" cy="639762"/>
          </a:xfrm>
        </p:spPr>
        <p:txBody>
          <a:bodyPr>
            <a:noAutofit/>
          </a:bodyPr>
          <a:lstStyle/>
          <a:p>
            <a:pPr fontAlgn="auto">
              <a:spcAft>
                <a:spcPts val="0"/>
              </a:spcAft>
              <a:defRPr/>
            </a:pPr>
            <a:r>
              <a:rPr lang="en-US" dirty="0" smtClean="0">
                <a:ln w="5000" cmpd="sng">
                  <a:solidFill>
                    <a:schemeClr val="accent1">
                      <a:tint val="80000"/>
                      <a:shade val="99000"/>
                      <a:satMod val="500000"/>
                    </a:schemeClr>
                  </a:solidFill>
                  <a:prstDash val="solid"/>
                </a:ln>
                <a:solidFill>
                  <a:srgbClr val="FFFF00"/>
                </a:solidFill>
                <a:ea typeface="+mj-ea"/>
                <a:cs typeface="Arial" pitchFamily="34" charset="0"/>
              </a:rPr>
              <a:t>LA County </a:t>
            </a:r>
            <a:r>
              <a:rPr lang="en-US" dirty="0" err="1" smtClean="0">
                <a:ln w="5000" cmpd="sng">
                  <a:solidFill>
                    <a:schemeClr val="accent1">
                      <a:tint val="80000"/>
                      <a:shade val="99000"/>
                      <a:satMod val="500000"/>
                    </a:schemeClr>
                  </a:solidFill>
                  <a:prstDash val="solid"/>
                </a:ln>
                <a:solidFill>
                  <a:srgbClr val="FFFF00"/>
                </a:solidFill>
                <a:ea typeface="+mj-ea"/>
                <a:cs typeface="Arial" pitchFamily="34" charset="0"/>
              </a:rPr>
              <a:t>nPEP</a:t>
            </a:r>
            <a:r>
              <a:rPr lang="en-US" dirty="0" smtClean="0">
                <a:ln w="5000" cmpd="sng">
                  <a:solidFill>
                    <a:schemeClr val="accent1">
                      <a:tint val="80000"/>
                      <a:shade val="99000"/>
                      <a:satMod val="500000"/>
                    </a:schemeClr>
                  </a:solidFill>
                  <a:prstDash val="solid"/>
                </a:ln>
                <a:solidFill>
                  <a:srgbClr val="FFFF00"/>
                </a:solidFill>
                <a:ea typeface="+mj-ea"/>
                <a:cs typeface="Arial" pitchFamily="34" charset="0"/>
              </a:rPr>
              <a:t> Genesis</a:t>
            </a:r>
            <a:endParaRPr lang="en-US" dirty="0">
              <a:ln w="5000" cmpd="sng">
                <a:solidFill>
                  <a:schemeClr val="accent1">
                    <a:tint val="80000"/>
                    <a:shade val="99000"/>
                    <a:satMod val="500000"/>
                  </a:schemeClr>
                </a:solidFill>
                <a:prstDash val="solid"/>
              </a:ln>
              <a:solidFill>
                <a:srgbClr val="FFFF00"/>
              </a:solidFill>
              <a:ea typeface="+mj-ea"/>
              <a:cs typeface="Arial" pitchFamily="34" charset="0"/>
            </a:endParaRPr>
          </a:p>
        </p:txBody>
      </p:sp>
      <p:sp>
        <p:nvSpPr>
          <p:cNvPr id="7" name="Oval 6"/>
          <p:cNvSpPr/>
          <p:nvPr/>
        </p:nvSpPr>
        <p:spPr>
          <a:xfrm>
            <a:off x="3581400" y="2971800"/>
            <a:ext cx="1524000" cy="1524000"/>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42" name="TextBox 6"/>
          <p:cNvSpPr txBox="1">
            <a:spLocks noChangeArrowheads="1"/>
          </p:cNvSpPr>
          <p:nvPr/>
        </p:nvSpPr>
        <p:spPr bwMode="auto">
          <a:xfrm>
            <a:off x="3578225" y="3505200"/>
            <a:ext cx="1606550" cy="523875"/>
          </a:xfrm>
          <a:prstGeom prst="rect">
            <a:avLst/>
          </a:prstGeom>
          <a:noFill/>
          <a:ln w="9525">
            <a:noFill/>
            <a:miter lim="800000"/>
            <a:headEnd/>
            <a:tailEnd/>
          </a:ln>
        </p:spPr>
        <p:txBody>
          <a:bodyPr>
            <a:spAutoFit/>
          </a:bodyPr>
          <a:lstStyle/>
          <a:p>
            <a:r>
              <a:rPr lang="en-US" sz="2800" b="1">
                <a:solidFill>
                  <a:schemeClr val="bg1"/>
                </a:solidFill>
              </a:rPr>
              <a:t>P-QUAD</a:t>
            </a:r>
          </a:p>
        </p:txBody>
      </p:sp>
      <p:grpSp>
        <p:nvGrpSpPr>
          <p:cNvPr id="2" name="Group 8"/>
          <p:cNvGrpSpPr>
            <a:grpSpLocks/>
          </p:cNvGrpSpPr>
          <p:nvPr/>
        </p:nvGrpSpPr>
        <p:grpSpPr bwMode="auto">
          <a:xfrm>
            <a:off x="3581400" y="990600"/>
            <a:ext cx="1758950" cy="914400"/>
            <a:chOff x="762000" y="2133600"/>
            <a:chExt cx="1758671" cy="914400"/>
          </a:xfrm>
        </p:grpSpPr>
        <p:sp>
          <p:nvSpPr>
            <p:cNvPr id="10" name="Rounded Rectangle 9"/>
            <p:cNvSpPr/>
            <p:nvPr/>
          </p:nvSpPr>
          <p:spPr>
            <a:xfrm>
              <a:off x="762000" y="2133600"/>
              <a:ext cx="1523758"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74" name="TextBox 9"/>
            <p:cNvSpPr txBox="1">
              <a:spLocks noChangeArrowheads="1"/>
            </p:cNvSpPr>
            <p:nvPr/>
          </p:nvSpPr>
          <p:spPr bwMode="auto">
            <a:xfrm>
              <a:off x="914375" y="2286000"/>
              <a:ext cx="1606296" cy="523220"/>
            </a:xfrm>
            <a:prstGeom prst="rect">
              <a:avLst/>
            </a:prstGeom>
            <a:noFill/>
            <a:ln w="9525">
              <a:noFill/>
              <a:miter lim="800000"/>
              <a:headEnd/>
              <a:tailEnd/>
            </a:ln>
          </p:spPr>
          <p:txBody>
            <a:bodyPr>
              <a:spAutoFit/>
            </a:bodyPr>
            <a:lstStyle/>
            <a:p>
              <a:r>
                <a:rPr lang="en-US" sz="2800" b="1"/>
                <a:t>OAPP</a:t>
              </a:r>
            </a:p>
          </p:txBody>
        </p:sp>
      </p:grpSp>
      <p:grpSp>
        <p:nvGrpSpPr>
          <p:cNvPr id="3" name="Group 11"/>
          <p:cNvGrpSpPr>
            <a:grpSpLocks/>
          </p:cNvGrpSpPr>
          <p:nvPr/>
        </p:nvGrpSpPr>
        <p:grpSpPr bwMode="auto">
          <a:xfrm>
            <a:off x="1219200" y="1822450"/>
            <a:ext cx="1895475" cy="920750"/>
            <a:chOff x="762000" y="3345780"/>
            <a:chExt cx="1894904" cy="921420"/>
          </a:xfrm>
        </p:grpSpPr>
        <p:sp>
          <p:nvSpPr>
            <p:cNvPr id="13" name="Rounded Rectangle 12"/>
            <p:cNvSpPr/>
            <p:nvPr/>
          </p:nvSpPr>
          <p:spPr>
            <a:xfrm>
              <a:off x="762000" y="3352135"/>
              <a:ext cx="1523541" cy="91506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72" name="TextBox 12"/>
            <p:cNvSpPr txBox="1">
              <a:spLocks noChangeArrowheads="1"/>
            </p:cNvSpPr>
            <p:nvPr/>
          </p:nvSpPr>
          <p:spPr bwMode="auto">
            <a:xfrm>
              <a:off x="1050608" y="3345780"/>
              <a:ext cx="1606296" cy="523220"/>
            </a:xfrm>
            <a:prstGeom prst="rect">
              <a:avLst/>
            </a:prstGeom>
            <a:noFill/>
            <a:ln w="9525">
              <a:noFill/>
              <a:miter lim="800000"/>
              <a:headEnd/>
              <a:tailEnd/>
            </a:ln>
          </p:spPr>
          <p:txBody>
            <a:bodyPr>
              <a:spAutoFit/>
            </a:bodyPr>
            <a:lstStyle/>
            <a:p>
              <a:r>
                <a:rPr lang="en-US" sz="2800" b="1"/>
                <a:t>LAC STD</a:t>
              </a:r>
            </a:p>
          </p:txBody>
        </p:sp>
      </p:grpSp>
      <p:grpSp>
        <p:nvGrpSpPr>
          <p:cNvPr id="4" name="Group 14"/>
          <p:cNvGrpSpPr>
            <a:grpSpLocks/>
          </p:cNvGrpSpPr>
          <p:nvPr/>
        </p:nvGrpSpPr>
        <p:grpSpPr bwMode="auto">
          <a:xfrm>
            <a:off x="661988" y="3352800"/>
            <a:ext cx="1830387" cy="914400"/>
            <a:chOff x="838200" y="4648200"/>
            <a:chExt cx="1830664" cy="914400"/>
          </a:xfrm>
        </p:grpSpPr>
        <p:sp>
          <p:nvSpPr>
            <p:cNvPr id="16" name="Rounded Rectangle 15"/>
            <p:cNvSpPr/>
            <p:nvPr/>
          </p:nvSpPr>
          <p:spPr>
            <a:xfrm>
              <a:off x="838200" y="4648200"/>
              <a:ext cx="1524231" cy="914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70" name="TextBox 15"/>
            <p:cNvSpPr txBox="1">
              <a:spLocks noChangeArrowheads="1"/>
            </p:cNvSpPr>
            <p:nvPr/>
          </p:nvSpPr>
          <p:spPr bwMode="auto">
            <a:xfrm>
              <a:off x="840064" y="4870704"/>
              <a:ext cx="1828800" cy="461665"/>
            </a:xfrm>
            <a:prstGeom prst="rect">
              <a:avLst/>
            </a:prstGeom>
            <a:noFill/>
            <a:ln w="9525">
              <a:noFill/>
              <a:miter lim="800000"/>
              <a:headEnd/>
              <a:tailEnd/>
            </a:ln>
          </p:spPr>
          <p:txBody>
            <a:bodyPr>
              <a:spAutoFit/>
            </a:bodyPr>
            <a:lstStyle/>
            <a:p>
              <a:r>
                <a:rPr lang="en-US" sz="2400" b="1">
                  <a:solidFill>
                    <a:schemeClr val="bg1"/>
                  </a:solidFill>
                </a:rPr>
                <a:t>Providers</a:t>
              </a:r>
            </a:p>
          </p:txBody>
        </p:sp>
      </p:grpSp>
      <p:grpSp>
        <p:nvGrpSpPr>
          <p:cNvPr id="6" name="Group 17"/>
          <p:cNvGrpSpPr>
            <a:grpSpLocks/>
          </p:cNvGrpSpPr>
          <p:nvPr/>
        </p:nvGrpSpPr>
        <p:grpSpPr bwMode="auto">
          <a:xfrm>
            <a:off x="5837238" y="4876800"/>
            <a:ext cx="1828800" cy="914400"/>
            <a:chOff x="6295032" y="2133600"/>
            <a:chExt cx="1828800" cy="914400"/>
          </a:xfrm>
        </p:grpSpPr>
        <p:sp>
          <p:nvSpPr>
            <p:cNvPr id="19" name="Rounded Rectangle 18"/>
            <p:cNvSpPr/>
            <p:nvPr/>
          </p:nvSpPr>
          <p:spPr>
            <a:xfrm>
              <a:off x="6325194" y="2133600"/>
              <a:ext cx="1524000" cy="91440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68" name="TextBox 18"/>
            <p:cNvSpPr txBox="1">
              <a:spLocks noChangeArrowheads="1"/>
            </p:cNvSpPr>
            <p:nvPr/>
          </p:nvSpPr>
          <p:spPr bwMode="auto">
            <a:xfrm>
              <a:off x="6295032" y="2365248"/>
              <a:ext cx="1828800" cy="400110"/>
            </a:xfrm>
            <a:prstGeom prst="rect">
              <a:avLst/>
            </a:prstGeom>
            <a:noFill/>
            <a:ln w="9525">
              <a:noFill/>
              <a:miter lim="800000"/>
              <a:headEnd/>
              <a:tailEnd/>
            </a:ln>
          </p:spPr>
          <p:txBody>
            <a:bodyPr>
              <a:spAutoFit/>
            </a:bodyPr>
            <a:lstStyle/>
            <a:p>
              <a:r>
                <a:rPr lang="en-US" sz="2000" b="1">
                  <a:solidFill>
                    <a:schemeClr val="bg1"/>
                  </a:solidFill>
                </a:rPr>
                <a:t> CBO/CHCs</a:t>
              </a:r>
            </a:p>
          </p:txBody>
        </p:sp>
      </p:grpSp>
      <p:grpSp>
        <p:nvGrpSpPr>
          <p:cNvPr id="8" name="Group 20"/>
          <p:cNvGrpSpPr>
            <a:grpSpLocks/>
          </p:cNvGrpSpPr>
          <p:nvPr/>
        </p:nvGrpSpPr>
        <p:grpSpPr bwMode="auto">
          <a:xfrm>
            <a:off x="6689725" y="3276600"/>
            <a:ext cx="1920875" cy="914400"/>
            <a:chOff x="6156960" y="3352800"/>
            <a:chExt cx="1920240" cy="914400"/>
          </a:xfrm>
        </p:grpSpPr>
        <p:sp>
          <p:nvSpPr>
            <p:cNvPr id="22" name="Rounded Rectangle 21"/>
            <p:cNvSpPr/>
            <p:nvPr/>
          </p:nvSpPr>
          <p:spPr>
            <a:xfrm>
              <a:off x="6325179" y="3352800"/>
              <a:ext cx="1523496" cy="9144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66" name="TextBox 21"/>
            <p:cNvSpPr txBox="1">
              <a:spLocks noChangeArrowheads="1"/>
            </p:cNvSpPr>
            <p:nvPr/>
          </p:nvSpPr>
          <p:spPr bwMode="auto">
            <a:xfrm>
              <a:off x="6156960" y="3501880"/>
              <a:ext cx="1920240" cy="677108"/>
            </a:xfrm>
            <a:prstGeom prst="rect">
              <a:avLst/>
            </a:prstGeom>
            <a:noFill/>
            <a:ln w="9525">
              <a:noFill/>
              <a:miter lim="800000"/>
              <a:headEnd/>
              <a:tailEnd/>
            </a:ln>
          </p:spPr>
          <p:txBody>
            <a:bodyPr>
              <a:spAutoFit/>
            </a:bodyPr>
            <a:lstStyle/>
            <a:p>
              <a:pPr algn="ctr"/>
              <a:r>
                <a:rPr lang="en-US" sz="1900" b="1"/>
                <a:t>Commission on HIV</a:t>
              </a:r>
            </a:p>
          </p:txBody>
        </p:sp>
      </p:grpSp>
      <p:grpSp>
        <p:nvGrpSpPr>
          <p:cNvPr id="9" name="Group 23"/>
          <p:cNvGrpSpPr>
            <a:grpSpLocks/>
          </p:cNvGrpSpPr>
          <p:nvPr/>
        </p:nvGrpSpPr>
        <p:grpSpPr bwMode="auto">
          <a:xfrm>
            <a:off x="5791200" y="1905000"/>
            <a:ext cx="1524000" cy="914400"/>
            <a:chOff x="6400800" y="4648200"/>
            <a:chExt cx="1524000" cy="914400"/>
          </a:xfrm>
        </p:grpSpPr>
        <p:sp>
          <p:nvSpPr>
            <p:cNvPr id="25" name="Rounded Rectangle 24"/>
            <p:cNvSpPr/>
            <p:nvPr/>
          </p:nvSpPr>
          <p:spPr>
            <a:xfrm>
              <a:off x="6400800" y="4648200"/>
              <a:ext cx="1524000" cy="9144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64" name="TextBox 24"/>
            <p:cNvSpPr txBox="1">
              <a:spLocks noChangeArrowheads="1"/>
            </p:cNvSpPr>
            <p:nvPr/>
          </p:nvSpPr>
          <p:spPr bwMode="auto">
            <a:xfrm>
              <a:off x="6763512" y="4876800"/>
              <a:ext cx="990600" cy="446276"/>
            </a:xfrm>
            <a:prstGeom prst="rect">
              <a:avLst/>
            </a:prstGeom>
            <a:noFill/>
            <a:ln w="9525">
              <a:noFill/>
              <a:miter lim="800000"/>
              <a:headEnd/>
              <a:tailEnd/>
            </a:ln>
          </p:spPr>
          <p:txBody>
            <a:bodyPr>
              <a:spAutoFit/>
            </a:bodyPr>
            <a:lstStyle/>
            <a:p>
              <a:r>
                <a:rPr lang="en-US" sz="2300" b="1"/>
                <a:t>PPC</a:t>
              </a:r>
            </a:p>
          </p:txBody>
        </p:sp>
      </p:grpSp>
      <p:grpSp>
        <p:nvGrpSpPr>
          <p:cNvPr id="11" name="Group 26"/>
          <p:cNvGrpSpPr>
            <a:grpSpLocks/>
          </p:cNvGrpSpPr>
          <p:nvPr/>
        </p:nvGrpSpPr>
        <p:grpSpPr bwMode="auto">
          <a:xfrm>
            <a:off x="1219200" y="4876800"/>
            <a:ext cx="1905000" cy="847725"/>
            <a:chOff x="3810000" y="5105396"/>
            <a:chExt cx="1905000" cy="922798"/>
          </a:xfrm>
        </p:grpSpPr>
        <p:sp>
          <p:nvSpPr>
            <p:cNvPr id="28" name="Rounded Rectangle 27"/>
            <p:cNvSpPr/>
            <p:nvPr/>
          </p:nvSpPr>
          <p:spPr>
            <a:xfrm>
              <a:off x="3810000" y="5105396"/>
              <a:ext cx="1905000" cy="912429"/>
            </a:xfrm>
            <a:prstGeom prst="roundRect">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28"/>
            <p:cNvSpPr txBox="1"/>
            <p:nvPr/>
          </p:nvSpPr>
          <p:spPr>
            <a:xfrm>
              <a:off x="3886200" y="5105396"/>
              <a:ext cx="1752600" cy="922798"/>
            </a:xfrm>
            <a:prstGeom prst="rect">
              <a:avLst/>
            </a:prstGeom>
            <a:solidFill>
              <a:schemeClr val="tx1">
                <a:lumMod val="50000"/>
              </a:schemeClr>
            </a:solidFill>
          </p:spPr>
          <p:txBody>
            <a:bodyPr>
              <a:spAutoFit/>
            </a:bodyPr>
            <a:lstStyle/>
            <a:p>
              <a:pPr algn="ctr"/>
              <a:r>
                <a:rPr lang="en-US" b="1">
                  <a:solidFill>
                    <a:srgbClr val="FF0000"/>
                  </a:solidFill>
                </a:rPr>
                <a:t>Behavior/SA Specialists</a:t>
              </a:r>
            </a:p>
            <a:p>
              <a:pPr algn="ctr"/>
              <a:endParaRPr lang="en-US" b="1">
                <a:latin typeface="Times New Roman" charset="0"/>
              </a:endParaRPr>
            </a:p>
          </p:txBody>
        </p:sp>
      </p:grpSp>
      <p:grpSp>
        <p:nvGrpSpPr>
          <p:cNvPr id="12" name="Group 29"/>
          <p:cNvGrpSpPr>
            <a:grpSpLocks/>
          </p:cNvGrpSpPr>
          <p:nvPr/>
        </p:nvGrpSpPr>
        <p:grpSpPr bwMode="auto">
          <a:xfrm>
            <a:off x="3638550" y="5410200"/>
            <a:ext cx="1936750" cy="914400"/>
            <a:chOff x="743576" y="2133600"/>
            <a:chExt cx="1935480" cy="914400"/>
          </a:xfrm>
        </p:grpSpPr>
        <p:sp>
          <p:nvSpPr>
            <p:cNvPr id="31" name="Rounded Rectangle 30"/>
            <p:cNvSpPr/>
            <p:nvPr/>
          </p:nvSpPr>
          <p:spPr>
            <a:xfrm>
              <a:off x="762614" y="2133600"/>
              <a:ext cx="1523001" cy="914400"/>
            </a:xfrm>
            <a:prstGeom prst="round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chemeClr val="bg1"/>
                  </a:solidFill>
                </a:ln>
              </a:endParaRPr>
            </a:p>
          </p:txBody>
        </p:sp>
        <p:sp>
          <p:nvSpPr>
            <p:cNvPr id="65560" name="TextBox 30"/>
            <p:cNvSpPr txBox="1">
              <a:spLocks noChangeArrowheads="1"/>
            </p:cNvSpPr>
            <p:nvPr/>
          </p:nvSpPr>
          <p:spPr bwMode="auto">
            <a:xfrm>
              <a:off x="743576" y="2390952"/>
              <a:ext cx="1935480" cy="400110"/>
            </a:xfrm>
            <a:prstGeom prst="rect">
              <a:avLst/>
            </a:prstGeom>
            <a:noFill/>
            <a:ln w="9525">
              <a:noFill/>
              <a:miter lim="800000"/>
              <a:headEnd/>
              <a:tailEnd/>
            </a:ln>
          </p:spPr>
          <p:txBody>
            <a:bodyPr>
              <a:spAutoFit/>
            </a:bodyPr>
            <a:lstStyle/>
            <a:p>
              <a:r>
                <a:rPr lang="en-US" sz="2000" b="1">
                  <a:solidFill>
                    <a:schemeClr val="tx2"/>
                  </a:solidFill>
                </a:rPr>
                <a:t> Academics</a:t>
              </a:r>
            </a:p>
          </p:txBody>
        </p:sp>
      </p:grpSp>
      <p:cxnSp>
        <p:nvCxnSpPr>
          <p:cNvPr id="33" name="Straight Arrow Connector 32"/>
          <p:cNvCxnSpPr/>
          <p:nvPr/>
        </p:nvCxnSpPr>
        <p:spPr>
          <a:xfrm rot="5400000">
            <a:off x="3999707" y="2437606"/>
            <a:ext cx="762000" cy="1587"/>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5065713" y="2816225"/>
            <a:ext cx="685800" cy="457200"/>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5334000" y="3733800"/>
            <a:ext cx="1371600" cy="1588"/>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5105400" y="4191000"/>
            <a:ext cx="685800" cy="609600"/>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4050507" y="4953794"/>
            <a:ext cx="685800" cy="1587"/>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124200" y="4267200"/>
            <a:ext cx="534988" cy="533400"/>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0" y="3733800"/>
            <a:ext cx="1144588" cy="1588"/>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819400" y="2743200"/>
            <a:ext cx="763588" cy="458788"/>
          </a:xfrm>
          <a:prstGeom prst="straightConnector1">
            <a:avLst/>
          </a:prstGeom>
          <a:ln w="381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000"/>
                                        <p:tgtEl>
                                          <p:spTgt spid="39"/>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0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childTnLst>
                                </p:cTn>
                              </p:par>
                            </p:childTnLst>
                          </p:cTn>
                        </p:par>
                        <p:par>
                          <p:cTn id="38" fill="hold">
                            <p:stCondLst>
                              <p:cond delay="8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0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2000"/>
                                        <p:tgtEl>
                                          <p:spTgt spid="38"/>
                                        </p:tgtEl>
                                      </p:cBhvr>
                                    </p:animEffect>
                                  </p:childTnLst>
                                </p:cTn>
                              </p:par>
                            </p:childTnLst>
                          </p:cTn>
                        </p:par>
                        <p:par>
                          <p:cTn id="51" fill="hold">
                            <p:stCondLst>
                              <p:cond delay="10000"/>
                            </p:stCondLst>
                            <p:childTnLst>
                              <p:par>
                                <p:cTn id="52" presetID="10"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Documents and Settings\gagarcia\Desktop\PEP Brochure Front Page.jpg"/>
          <p:cNvPicPr>
            <a:picLocks noChangeAspect="1" noChangeArrowheads="1"/>
          </p:cNvPicPr>
          <p:nvPr/>
        </p:nvPicPr>
        <p:blipFill>
          <a:blip r:embed="rId3" cstate="print"/>
          <a:srcRect/>
          <a:stretch>
            <a:fillRect/>
          </a:stretch>
        </p:blipFill>
        <p:spPr bwMode="auto">
          <a:xfrm>
            <a:off x="914400" y="228600"/>
            <a:ext cx="7353300" cy="579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8229600" cy="1143000"/>
          </a:xfrm>
        </p:spPr>
        <p:txBody>
          <a:bodyPr/>
          <a:lstStyle/>
          <a:p>
            <a:pPr eaLnBrk="1" hangingPunct="1"/>
            <a:r>
              <a:rPr lang="en-US" sz="4000" smtClean="0">
                <a:solidFill>
                  <a:srgbClr val="FFFF00"/>
                </a:solidFill>
              </a:rPr>
              <a:t>The nPEP Pilot: Comprehensive Biomedical HIV Prevention for LAC</a:t>
            </a:r>
          </a:p>
        </p:txBody>
      </p:sp>
      <p:sp>
        <p:nvSpPr>
          <p:cNvPr id="69635" name="Rectangle 3"/>
          <p:cNvSpPr>
            <a:spLocks noGrp="1" noChangeArrowheads="1"/>
          </p:cNvSpPr>
          <p:nvPr>
            <p:ph type="body" idx="1"/>
          </p:nvPr>
        </p:nvSpPr>
        <p:spPr>
          <a:xfrm>
            <a:off x="381000" y="1828800"/>
            <a:ext cx="8458200" cy="3657600"/>
          </a:xfrm>
        </p:spPr>
        <p:txBody>
          <a:bodyPr/>
          <a:lstStyle/>
          <a:p>
            <a:r>
              <a:rPr lang="en-US" sz="2800" smtClean="0">
                <a:cs typeface="Arial" charset="0"/>
              </a:rPr>
              <a:t>2 demonstration sites; 28 days of ART</a:t>
            </a:r>
          </a:p>
          <a:p>
            <a:r>
              <a:rPr lang="en-US" sz="2800" smtClean="0">
                <a:cs typeface="Arial" charset="0"/>
              </a:rPr>
              <a:t>IRB and FDA regulatory oversight</a:t>
            </a:r>
          </a:p>
          <a:p>
            <a:r>
              <a:rPr lang="en-US" sz="2800" smtClean="0">
                <a:cs typeface="Arial" charset="0"/>
              </a:rPr>
              <a:t>Structured Protocol and Manual of Procedures</a:t>
            </a:r>
          </a:p>
          <a:p>
            <a:r>
              <a:rPr lang="en-US" sz="2800" smtClean="0">
                <a:cs typeface="Arial" charset="0"/>
              </a:rPr>
              <a:t>Demonstration site preparation and training</a:t>
            </a:r>
          </a:p>
          <a:p>
            <a:r>
              <a:rPr lang="en-US" sz="2800" smtClean="0">
                <a:cs typeface="Arial" charset="0"/>
              </a:rPr>
              <a:t>Safety labs and serial HIV and STI testing</a:t>
            </a:r>
          </a:p>
          <a:p>
            <a:r>
              <a:rPr lang="en-US" sz="2800" smtClean="0">
                <a:cs typeface="Arial" charset="0"/>
              </a:rPr>
              <a:t>Sexual/substance use risk-reduction counseling</a:t>
            </a:r>
          </a:p>
          <a:p>
            <a:r>
              <a:rPr lang="en-US" sz="2800" smtClean="0">
                <a:cs typeface="Arial" charset="0"/>
              </a:rPr>
              <a:t>Planned transition to Public Health Service Model</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76200"/>
            <a:ext cx="8229600" cy="685800"/>
          </a:xfrm>
        </p:spPr>
        <p:txBody>
          <a:bodyPr/>
          <a:lstStyle/>
          <a:p>
            <a:r>
              <a:rPr lang="en-US" smtClean="0">
                <a:solidFill>
                  <a:srgbClr val="FFFF00"/>
                </a:solidFill>
              </a:rPr>
              <a:t>nPEP Logic Model</a:t>
            </a:r>
          </a:p>
        </p:txBody>
      </p:sp>
      <p:pic>
        <p:nvPicPr>
          <p:cNvPr id="71683" name="Content Placeholder 3" descr="624 Logic Model.jpg"/>
          <p:cNvPicPr>
            <a:picLocks noGrp="1" noChangeAspect="1"/>
          </p:cNvPicPr>
          <p:nvPr>
            <p:ph idx="1"/>
          </p:nvPr>
        </p:nvPicPr>
        <p:blipFill>
          <a:blip r:embed="rId3" cstate="print"/>
          <a:srcRect/>
          <a:stretch>
            <a:fillRect/>
          </a:stretch>
        </p:blipFill>
        <p:spPr>
          <a:xfrm>
            <a:off x="304800" y="990600"/>
            <a:ext cx="8609013" cy="51974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76200"/>
            <a:ext cx="8229600" cy="563563"/>
          </a:xfrm>
        </p:spPr>
        <p:txBody>
          <a:bodyPr/>
          <a:lstStyle/>
          <a:p>
            <a:r>
              <a:rPr lang="en-US" smtClean="0">
                <a:solidFill>
                  <a:srgbClr val="FFFF00"/>
                </a:solidFill>
              </a:rPr>
              <a:t>nPEP Pilot Components</a:t>
            </a:r>
          </a:p>
        </p:txBody>
      </p:sp>
      <p:graphicFrame>
        <p:nvGraphicFramePr>
          <p:cNvPr id="5" name="Table 4"/>
          <p:cNvGraphicFramePr>
            <a:graphicFrameLocks noGrp="1"/>
          </p:cNvGraphicFramePr>
          <p:nvPr/>
        </p:nvGraphicFramePr>
        <p:xfrm>
          <a:off x="152400" y="762000"/>
          <a:ext cx="8839200" cy="4656138"/>
        </p:xfrm>
        <a:graphic>
          <a:graphicData uri="http://schemas.openxmlformats.org/drawingml/2006/table">
            <a:tbl>
              <a:tblPr/>
              <a:tblGrid>
                <a:gridCol w="2478088"/>
                <a:gridCol w="1239837"/>
                <a:gridCol w="1320800"/>
                <a:gridCol w="1570038"/>
                <a:gridCol w="1239837"/>
                <a:gridCol w="990600"/>
              </a:tblGrid>
              <a:tr h="400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Baseline</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(Day 0)</a:t>
                      </a: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Week 2 Visit</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(Day 10-14)</a:t>
                      </a: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Week 4-6 Visit</a:t>
                      </a: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Week 12 Visit</a:t>
                      </a: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Week 24 Visit</a:t>
                      </a: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ART Dispensed</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HIV ELISA</a:t>
                      </a:r>
                      <a:r>
                        <a:rPr kumimoji="0" lang="en-US" sz="1300" b="1" i="0" u="none" strike="noStrike" cap="none" normalizeH="0" baseline="30000" smtClean="0">
                          <a:ln>
                            <a:noFill/>
                          </a:ln>
                          <a:solidFill>
                            <a:schemeClr val="bg1"/>
                          </a:solidFill>
                          <a:effectLst/>
                          <a:latin typeface="Arial" charset="0"/>
                          <a:ea typeface="ＭＳ Ｐゴシック" charset="-128"/>
                          <a:cs typeface="Times New Roman" charset="0"/>
                        </a:rPr>
                        <a:t>c</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652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Urine GC/CT</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Rectal GC/CT</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Pharynx GC</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Serum RPR</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Urine HCG</a:t>
                      </a:r>
                      <a:r>
                        <a:rPr kumimoji="0" lang="en-US" sz="1300" b="1" i="0" u="none" strike="noStrike" cap="none" normalizeH="0" baseline="30000" smtClean="0">
                          <a:ln>
                            <a:noFill/>
                          </a:ln>
                          <a:solidFill>
                            <a:schemeClr val="bg1"/>
                          </a:solidFill>
                          <a:effectLst/>
                          <a:latin typeface="Arial" charset="0"/>
                          <a:ea typeface="ＭＳ Ｐゴシック" charset="-128"/>
                          <a:cs typeface="Times New Roman" charset="0"/>
                        </a:rPr>
                        <a:t>a</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HBsAg</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CB, Cr, LFTs, </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HIV Viral Load</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HIV Genotype</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Stored Plasma</a:t>
                      </a:r>
                      <a:r>
                        <a:rPr kumimoji="0" lang="en-US" sz="1300" b="1" i="0" u="none" strike="noStrike" cap="none" normalizeH="0" baseline="30000" smtClean="0">
                          <a:ln>
                            <a:noFill/>
                          </a:ln>
                          <a:solidFill>
                            <a:schemeClr val="bg1"/>
                          </a:solidFill>
                          <a:effectLst/>
                          <a:latin typeface="Arial" charset="0"/>
                          <a:ea typeface="ＭＳ Ｐゴシック" charset="-128"/>
                          <a:cs typeface="Times New Roman" charset="0"/>
                        </a:rPr>
                        <a:t>d</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Adherence Cnsl</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Drug and Alc Assess</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Risk Assess</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17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Risk Red (Standard)</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r>
                        <a:rPr kumimoji="0" lang="en-US" sz="1200" b="1" i="0" u="none" strike="noStrike" cap="none" normalizeH="0" baseline="30000" smtClean="0">
                          <a:ln>
                            <a:noFill/>
                          </a:ln>
                          <a:solidFill>
                            <a:schemeClr val="bg1"/>
                          </a:solidFill>
                          <a:effectLst/>
                          <a:latin typeface="Arial" charset="0"/>
                          <a:ea typeface="ＭＳ Ｐゴシック" charset="-128"/>
                          <a:cs typeface="Times New Roman" charset="0"/>
                        </a:rPr>
                        <a:t>b</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590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bg1"/>
                          </a:solidFill>
                          <a:effectLst/>
                          <a:latin typeface="Arial" charset="0"/>
                          <a:ea typeface="ＭＳ Ｐゴシック" charset="-128"/>
                          <a:cs typeface="Times New Roman" charset="0"/>
                        </a:rPr>
                        <a:t>Referral to Behavioral Programming (Expanded)</a:t>
                      </a:r>
                      <a:endParaRPr kumimoji="0" lang="en-US" sz="13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ＭＳ Ｐゴシック" charset="-128"/>
                          <a:cs typeface="Times New Roman" charset="0"/>
                        </a:rPr>
                        <a:t>X</a:t>
                      </a: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charset="0"/>
                        <a:ea typeface="ＭＳ Ｐゴシック" charset="-128"/>
                        <a:cs typeface="Times New Roman" charset="0"/>
                      </a:endParaRPr>
                    </a:p>
                  </a:txBody>
                  <a:tcPr marL="66502" marR="665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
        <p:nvSpPr>
          <p:cNvPr id="73852" name="TextBox 5"/>
          <p:cNvSpPr txBox="1">
            <a:spLocks noChangeArrowheads="1"/>
          </p:cNvSpPr>
          <p:nvPr/>
        </p:nvSpPr>
        <p:spPr bwMode="auto">
          <a:xfrm>
            <a:off x="228600" y="5486400"/>
            <a:ext cx="5410200" cy="1662113"/>
          </a:xfrm>
          <a:prstGeom prst="rect">
            <a:avLst/>
          </a:prstGeom>
          <a:noFill/>
          <a:ln w="9525">
            <a:noFill/>
            <a:miter lim="800000"/>
            <a:headEnd/>
            <a:tailEnd/>
          </a:ln>
        </p:spPr>
        <p:txBody>
          <a:bodyPr>
            <a:spAutoFit/>
          </a:bodyPr>
          <a:lstStyle/>
          <a:p>
            <a:r>
              <a:rPr lang="en-US" sz="1200" baseline="30000"/>
              <a:t>a</a:t>
            </a:r>
            <a:r>
              <a:rPr lang="en-US" sz="1200"/>
              <a:t>Females of childbearing potential only</a:t>
            </a:r>
          </a:p>
          <a:p>
            <a:r>
              <a:rPr lang="en-US" sz="1200" baseline="30000"/>
              <a:t>b</a:t>
            </a:r>
            <a:r>
              <a:rPr lang="en-US" sz="1200"/>
              <a:t>If clinical signs and symptoms direct, not routine</a:t>
            </a:r>
          </a:p>
          <a:p>
            <a:r>
              <a:rPr lang="en-US" sz="1200" baseline="30000"/>
              <a:t>c</a:t>
            </a:r>
            <a:r>
              <a:rPr lang="en-US" sz="1200"/>
              <a:t>Positive or indeterminate rapid HIV ELISA testing will be confirmed with a serum Western Blot</a:t>
            </a:r>
          </a:p>
          <a:p>
            <a:r>
              <a:rPr lang="en-US" sz="1200" baseline="30000"/>
              <a:t>d</a:t>
            </a:r>
            <a:r>
              <a:rPr lang="en-US" sz="1200"/>
              <a:t>Plasma will be drawn and stored at indicated time points. If HIV seroconversion occurs, these samples will be run for HIV RNA (viral load) and genotyping</a:t>
            </a:r>
          </a:p>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LC+ LAC UCHAPS_1">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3884</TotalTime>
  <Words>2964</Words>
  <Application>Microsoft Office PowerPoint</Application>
  <PresentationFormat>On-screen Show (4:3)</PresentationFormat>
  <Paragraphs>322</Paragraphs>
  <Slides>27</Slides>
  <Notes>25</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27</vt:i4>
      </vt:variant>
    </vt:vector>
  </HeadingPairs>
  <TitlesOfParts>
    <vt:vector size="34" baseType="lpstr">
      <vt:lpstr>Default Design</vt:lpstr>
      <vt:lpstr>TLC+ LAC UCHAPS_1</vt:lpstr>
      <vt:lpstr>1_Default Design</vt:lpstr>
      <vt:lpstr>3_Default Design</vt:lpstr>
      <vt:lpstr>Microsoft Office Excel 97-2003 Worksheet</vt:lpstr>
      <vt:lpstr>Worksheet</vt:lpstr>
      <vt:lpstr>Chart</vt:lpstr>
      <vt:lpstr>An HIV Post-Exposure Prophylaxis Pilot Program  Implemented in Public Health Settings in Los Angeles</vt:lpstr>
      <vt:lpstr>Slide 2</vt:lpstr>
      <vt:lpstr>A Case for nPEP?</vt:lpstr>
      <vt:lpstr>Approach to HIV Prevention</vt:lpstr>
      <vt:lpstr>LA County nPEP Genesis</vt:lpstr>
      <vt:lpstr>Slide 6</vt:lpstr>
      <vt:lpstr>The nPEP Pilot: Comprehensive Biomedical HIV Prevention for LAC</vt:lpstr>
      <vt:lpstr>nPEP Logic Model</vt:lpstr>
      <vt:lpstr>nPEP Pilot Components</vt:lpstr>
      <vt:lpstr>Inclusion Criteria</vt:lpstr>
      <vt:lpstr>Medication Regimens</vt:lpstr>
      <vt:lpstr>Preliminary Findings</vt:lpstr>
      <vt:lpstr>Slide 13</vt:lpstr>
      <vt:lpstr>Demographics: Gender and Age  (N = 163)</vt:lpstr>
      <vt:lpstr>Demographics : Sexual Orientation and Race/Ethnicity (N=163)</vt:lpstr>
      <vt:lpstr>Demographics: Health Insurance and Education (N=163)</vt:lpstr>
      <vt:lpstr>Enrollment Risk Exposure (N=163) (multiple category reply)</vt:lpstr>
      <vt:lpstr>Baseline Sexual Risk Behavior URAI / UIAI Acts by Status of Partner</vt:lpstr>
      <vt:lpstr>Medication Adherence by  Visual Analog Scale </vt:lpstr>
      <vt:lpstr>Follow up Rates: Clinical Evaluations *N=163</vt:lpstr>
      <vt:lpstr>Time Interval: Exposure to First Dose *N=151</vt:lpstr>
      <vt:lpstr>Time Interval: Exposure to First Dose *N=151</vt:lpstr>
      <vt:lpstr>Seroconversions N=4</vt:lpstr>
      <vt:lpstr>nPEP Pilot: Summary</vt:lpstr>
      <vt:lpstr>Next Steps: Sustained nPEP Program</vt:lpstr>
      <vt:lpstr>Acknowledgements</vt:lpstr>
      <vt:lpstr>Contact Information</vt:lpstr>
    </vt:vector>
  </TitlesOfParts>
  <Company>LA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Health</dc:creator>
  <cp:lastModifiedBy>TBeck</cp:lastModifiedBy>
  <cp:revision>221</cp:revision>
  <dcterms:created xsi:type="dcterms:W3CDTF">2011-08-14T21:36:28Z</dcterms:created>
  <dcterms:modified xsi:type="dcterms:W3CDTF">2011-11-22T00:43:32Z</dcterms:modified>
</cp:coreProperties>
</file>