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1"/>
  </p:notesMasterIdLst>
  <p:sldIdLst>
    <p:sldId id="256" r:id="rId2"/>
    <p:sldId id="259" r:id="rId3"/>
    <p:sldId id="286" r:id="rId4"/>
    <p:sldId id="263" r:id="rId5"/>
    <p:sldId id="289" r:id="rId6"/>
    <p:sldId id="287" r:id="rId7"/>
    <p:sldId id="288" r:id="rId8"/>
    <p:sldId id="292" r:id="rId9"/>
    <p:sldId id="307" r:id="rId10"/>
    <p:sldId id="291" r:id="rId11"/>
    <p:sldId id="293" r:id="rId12"/>
    <p:sldId id="296" r:id="rId13"/>
    <p:sldId id="298" r:id="rId14"/>
    <p:sldId id="297" r:id="rId15"/>
    <p:sldId id="299" r:id="rId16"/>
    <p:sldId id="301" r:id="rId17"/>
    <p:sldId id="302" r:id="rId18"/>
    <p:sldId id="306" r:id="rId19"/>
    <p:sldId id="30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7394" autoAdjust="0"/>
    <p:restoredTop sz="83453" autoAdjust="0"/>
  </p:normalViewPr>
  <p:slideViewPr>
    <p:cSldViewPr>
      <p:cViewPr varScale="1">
        <p:scale>
          <a:sx n="76" d="100"/>
          <a:sy n="76" d="100"/>
        </p:scale>
        <p:origin x="-119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2F2AEF-9DE4-4901-BB7E-2048909AEC39}" type="doc">
      <dgm:prSet loTypeId="urn:microsoft.com/office/officeart/2005/8/layout/hierarchy2" loCatId="hierarchy" qsTypeId="urn:microsoft.com/office/officeart/2005/8/quickstyle/simple5" qsCatId="simple" csTypeId="urn:microsoft.com/office/officeart/2005/8/colors/accent3_1" csCatId="accent3" phldr="1"/>
      <dgm:spPr/>
      <dgm:t>
        <a:bodyPr/>
        <a:lstStyle/>
        <a:p>
          <a:endParaRPr lang="en-US"/>
        </a:p>
      </dgm:t>
    </dgm:pt>
    <dgm:pt modelId="{7BF4587A-DC32-4FF9-A070-567B476DB261}">
      <dgm:prSet phldrT="[Text]">
        <dgm:style>
          <a:lnRef idx="0">
            <a:schemeClr val="accent2"/>
          </a:lnRef>
          <a:fillRef idx="3">
            <a:schemeClr val="accent2"/>
          </a:fillRef>
          <a:effectRef idx="3">
            <a:schemeClr val="accent2"/>
          </a:effectRef>
          <a:fontRef idx="minor">
            <a:schemeClr val="lt1"/>
          </a:fontRef>
        </dgm:style>
      </dgm:prSet>
      <dgm:spPr/>
      <dgm:t>
        <a:bodyPr/>
        <a:lstStyle/>
        <a:p>
          <a:r>
            <a:rPr lang="en-US" dirty="0" smtClean="0"/>
            <a:t>Test Offered*</a:t>
          </a:r>
        </a:p>
        <a:p>
          <a:r>
            <a:rPr lang="en-US" dirty="0" smtClean="0"/>
            <a:t>4,366</a:t>
          </a:r>
          <a:endParaRPr lang="en-US" dirty="0"/>
        </a:p>
      </dgm:t>
    </dgm:pt>
    <dgm:pt modelId="{0FDB2A30-5148-41CB-8E09-C90C73122533}" type="parTrans" cxnId="{1BB3C2EE-30A6-4D29-9BF4-313CD1969DE2}">
      <dgm:prSet/>
      <dgm:spPr/>
      <dgm:t>
        <a:bodyPr/>
        <a:lstStyle/>
        <a:p>
          <a:endParaRPr lang="en-US"/>
        </a:p>
      </dgm:t>
    </dgm:pt>
    <dgm:pt modelId="{0D51BA47-A85E-414F-8E4E-2B5FA87C4D16}" type="sibTrans" cxnId="{1BB3C2EE-30A6-4D29-9BF4-313CD1969DE2}">
      <dgm:prSet/>
      <dgm:spPr/>
      <dgm:t>
        <a:bodyPr/>
        <a:lstStyle/>
        <a:p>
          <a:endParaRPr lang="en-US"/>
        </a:p>
      </dgm:t>
    </dgm:pt>
    <dgm:pt modelId="{0FD3F569-A57A-4BC6-B2F6-7056E102F3BE}" type="asst">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smtClean="0"/>
            <a:t>Clinic A</a:t>
          </a:r>
        </a:p>
        <a:p>
          <a:r>
            <a:rPr lang="en-US" dirty="0" smtClean="0"/>
            <a:t>2,899 (66%)</a:t>
          </a:r>
          <a:endParaRPr lang="en-US" dirty="0"/>
        </a:p>
      </dgm:t>
    </dgm:pt>
    <dgm:pt modelId="{E6C328BA-3F13-4718-A540-B88CFF9B3002}" type="parTrans" cxnId="{446F42CF-EDF2-4163-853A-7FBBC9DFADE5}">
      <dgm:prSet/>
      <dgm:spPr/>
      <dgm:t>
        <a:bodyPr/>
        <a:lstStyle/>
        <a:p>
          <a:endParaRPr lang="en-US"/>
        </a:p>
      </dgm:t>
    </dgm:pt>
    <dgm:pt modelId="{226A4F45-BA62-4E59-B69E-6744C7705FC4}" type="sibTrans" cxnId="{446F42CF-EDF2-4163-853A-7FBBC9DFADE5}">
      <dgm:prSet/>
      <dgm:spPr/>
      <dgm:t>
        <a:bodyPr/>
        <a:lstStyle/>
        <a:p>
          <a:endParaRPr lang="en-US"/>
        </a:p>
      </dgm:t>
    </dgm:pt>
    <dgm:pt modelId="{9F17C498-7184-4CCC-A8AE-F0EC72FFB175}">
      <dgm:prSet phldrT="[Text]">
        <dgm:style>
          <a:lnRef idx="0">
            <a:schemeClr val="accent1"/>
          </a:lnRef>
          <a:fillRef idx="3">
            <a:schemeClr val="accent1"/>
          </a:fillRef>
          <a:effectRef idx="3">
            <a:schemeClr val="accent1"/>
          </a:effectRef>
          <a:fontRef idx="minor">
            <a:schemeClr val="lt1"/>
          </a:fontRef>
        </dgm:style>
      </dgm:prSet>
      <dgm:spPr/>
      <dgm:t>
        <a:bodyPr/>
        <a:lstStyle/>
        <a:p>
          <a:r>
            <a:rPr lang="en-US" dirty="0" smtClean="0"/>
            <a:t>Test Accepted</a:t>
          </a:r>
        </a:p>
        <a:p>
          <a:r>
            <a:rPr lang="en-US" dirty="0" smtClean="0"/>
            <a:t>2,598 (60%)</a:t>
          </a:r>
          <a:endParaRPr lang="en-US" dirty="0"/>
        </a:p>
      </dgm:t>
    </dgm:pt>
    <dgm:pt modelId="{22B87422-342F-4B57-8812-82879FE1EA2F}" type="parTrans" cxnId="{F6B8F5F5-DA1D-49F6-AD1F-8D5372F8E12F}">
      <dgm:prSet>
        <dgm:style>
          <a:lnRef idx="3">
            <a:schemeClr val="accent3"/>
          </a:lnRef>
          <a:fillRef idx="0">
            <a:schemeClr val="accent3"/>
          </a:fillRef>
          <a:effectRef idx="2">
            <a:schemeClr val="accent3"/>
          </a:effectRef>
          <a:fontRef idx="minor">
            <a:schemeClr val="tx1"/>
          </a:fontRef>
        </dgm:style>
      </dgm:prSet>
      <dgm:spPr>
        <a:ln>
          <a:headEnd type="none" w="med" len="med"/>
          <a:tailEnd type="arrow" w="med" len="med"/>
        </a:ln>
      </dgm:spPr>
      <dgm:t>
        <a:bodyPr/>
        <a:lstStyle/>
        <a:p>
          <a:endParaRPr lang="en-US"/>
        </a:p>
      </dgm:t>
    </dgm:pt>
    <dgm:pt modelId="{E8FA087D-1A45-4E84-8FBA-FDF93256A35C}" type="sibTrans" cxnId="{F6B8F5F5-DA1D-49F6-AD1F-8D5372F8E12F}">
      <dgm:prSet/>
      <dgm:spPr/>
      <dgm:t>
        <a:bodyPr/>
        <a:lstStyle/>
        <a:p>
          <a:endParaRPr lang="en-US"/>
        </a:p>
      </dgm:t>
    </dgm:pt>
    <dgm:pt modelId="{3581FB91-D9BF-4766-8DBA-38EA342A03F5}" type="asst">
      <dgm:prSet>
        <dgm:style>
          <a:lnRef idx="1">
            <a:schemeClr val="accent2"/>
          </a:lnRef>
          <a:fillRef idx="2">
            <a:schemeClr val="accent2"/>
          </a:fillRef>
          <a:effectRef idx="1">
            <a:schemeClr val="accent2"/>
          </a:effectRef>
          <a:fontRef idx="minor">
            <a:schemeClr val="dk1"/>
          </a:fontRef>
        </dgm:style>
      </dgm:prSet>
      <dgm:spPr/>
      <dgm:t>
        <a:bodyPr/>
        <a:lstStyle/>
        <a:p>
          <a:r>
            <a:rPr lang="en-US" dirty="0" smtClean="0"/>
            <a:t>Clinic B</a:t>
          </a:r>
        </a:p>
        <a:p>
          <a:r>
            <a:rPr lang="en-US" dirty="0" smtClean="0"/>
            <a:t>1,467 (34%)</a:t>
          </a:r>
          <a:endParaRPr lang="en-US" dirty="0"/>
        </a:p>
      </dgm:t>
    </dgm:pt>
    <dgm:pt modelId="{DE1B6C5F-D647-4682-99A5-A0B457C6C5AF}" type="parTrans" cxnId="{7C405ABE-2D50-41D9-9498-4FD564B1A40F}">
      <dgm:prSet/>
      <dgm:spPr/>
      <dgm:t>
        <a:bodyPr/>
        <a:lstStyle/>
        <a:p>
          <a:endParaRPr lang="en-US"/>
        </a:p>
      </dgm:t>
    </dgm:pt>
    <dgm:pt modelId="{38E081C7-7E70-4519-A601-5F0058669BCE}" type="sibTrans" cxnId="{7C405ABE-2D50-41D9-9498-4FD564B1A40F}">
      <dgm:prSet/>
      <dgm:spPr/>
      <dgm:t>
        <a:bodyPr/>
        <a:lstStyle/>
        <a:p>
          <a:endParaRPr lang="en-US"/>
        </a:p>
      </dgm:t>
    </dgm:pt>
    <dgm:pt modelId="{5B38ECBB-3E85-4FF0-9C53-85EADDC65133}">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Clinic A</a:t>
          </a:r>
        </a:p>
        <a:p>
          <a:r>
            <a:rPr lang="en-US" dirty="0" smtClean="0"/>
            <a:t>1,345 (46%)</a:t>
          </a:r>
          <a:endParaRPr lang="en-US" dirty="0"/>
        </a:p>
      </dgm:t>
    </dgm:pt>
    <dgm:pt modelId="{805D475A-3682-4110-A0B0-3E6E9C0A12DC}" type="parTrans" cxnId="{E7285E93-B483-4D0A-8648-7E2CF7F7B276}">
      <dgm:prSet/>
      <dgm:spPr/>
      <dgm:t>
        <a:bodyPr/>
        <a:lstStyle/>
        <a:p>
          <a:endParaRPr lang="en-US"/>
        </a:p>
      </dgm:t>
    </dgm:pt>
    <dgm:pt modelId="{38F5627B-E72E-4B03-B771-99EF05250443}" type="sibTrans" cxnId="{E7285E93-B483-4D0A-8648-7E2CF7F7B276}">
      <dgm:prSet/>
      <dgm:spPr/>
      <dgm:t>
        <a:bodyPr/>
        <a:lstStyle/>
        <a:p>
          <a:endParaRPr lang="en-US"/>
        </a:p>
      </dgm:t>
    </dgm:pt>
    <dgm:pt modelId="{84AEFA3D-DAB8-4105-AE0A-8011BF4479F8}">
      <dgm:prSet>
        <dgm:style>
          <a:lnRef idx="1">
            <a:schemeClr val="accent1"/>
          </a:lnRef>
          <a:fillRef idx="2">
            <a:schemeClr val="accent1"/>
          </a:fillRef>
          <a:effectRef idx="1">
            <a:schemeClr val="accent1"/>
          </a:effectRef>
          <a:fontRef idx="minor">
            <a:schemeClr val="dk1"/>
          </a:fontRef>
        </dgm:style>
      </dgm:prSet>
      <dgm:spPr/>
      <dgm:t>
        <a:bodyPr/>
        <a:lstStyle/>
        <a:p>
          <a:r>
            <a:rPr lang="en-US" smtClean="0"/>
            <a:t>Clinic B</a:t>
          </a:r>
        </a:p>
        <a:p>
          <a:r>
            <a:rPr lang="en-US" smtClean="0"/>
            <a:t>1,253 (85%)</a:t>
          </a:r>
          <a:endParaRPr lang="en-US" dirty="0"/>
        </a:p>
      </dgm:t>
    </dgm:pt>
    <dgm:pt modelId="{DBB73888-43A9-4895-A9A5-DA1B29C48F86}" type="parTrans" cxnId="{855F5E72-00B8-4CC8-A4A6-581162362AD5}">
      <dgm:prSet/>
      <dgm:spPr/>
      <dgm:t>
        <a:bodyPr/>
        <a:lstStyle/>
        <a:p>
          <a:endParaRPr lang="en-US"/>
        </a:p>
      </dgm:t>
    </dgm:pt>
    <dgm:pt modelId="{90FB553A-446F-4920-AC99-DC82DDE64E00}" type="sibTrans" cxnId="{855F5E72-00B8-4CC8-A4A6-581162362AD5}">
      <dgm:prSet/>
      <dgm:spPr/>
      <dgm:t>
        <a:bodyPr/>
        <a:lstStyle/>
        <a:p>
          <a:endParaRPr lang="en-US"/>
        </a:p>
      </dgm:t>
    </dgm:pt>
    <dgm:pt modelId="{1D4034E0-F1B3-41FC-9F5F-57C516D6C03E}" type="pres">
      <dgm:prSet presAssocID="{0D2F2AEF-9DE4-4901-BB7E-2048909AEC39}" presName="diagram" presStyleCnt="0">
        <dgm:presLayoutVars>
          <dgm:chPref val="1"/>
          <dgm:dir/>
          <dgm:animOne val="branch"/>
          <dgm:animLvl val="lvl"/>
          <dgm:resizeHandles val="exact"/>
        </dgm:presLayoutVars>
      </dgm:prSet>
      <dgm:spPr/>
      <dgm:t>
        <a:bodyPr/>
        <a:lstStyle/>
        <a:p>
          <a:endParaRPr lang="en-US"/>
        </a:p>
      </dgm:t>
    </dgm:pt>
    <dgm:pt modelId="{738DB9BA-35CA-489C-8549-3D60EAF6453F}" type="pres">
      <dgm:prSet presAssocID="{7BF4587A-DC32-4FF9-A070-567B476DB261}" presName="root1" presStyleCnt="0"/>
      <dgm:spPr/>
      <dgm:t>
        <a:bodyPr/>
        <a:lstStyle/>
        <a:p>
          <a:endParaRPr lang="en-US"/>
        </a:p>
      </dgm:t>
    </dgm:pt>
    <dgm:pt modelId="{DDEF4133-5F27-4A19-B13A-6FD712C9E485}" type="pres">
      <dgm:prSet presAssocID="{7BF4587A-DC32-4FF9-A070-567B476DB261}" presName="LevelOneTextNode" presStyleLbl="node0" presStyleIdx="0" presStyleCnt="1">
        <dgm:presLayoutVars>
          <dgm:chPref val="3"/>
        </dgm:presLayoutVars>
      </dgm:prSet>
      <dgm:spPr/>
      <dgm:t>
        <a:bodyPr/>
        <a:lstStyle/>
        <a:p>
          <a:endParaRPr lang="en-US"/>
        </a:p>
      </dgm:t>
    </dgm:pt>
    <dgm:pt modelId="{A2A63435-D589-4062-97C5-D4FEFE7186E1}" type="pres">
      <dgm:prSet presAssocID="{7BF4587A-DC32-4FF9-A070-567B476DB261}" presName="level2hierChild" presStyleCnt="0"/>
      <dgm:spPr/>
      <dgm:t>
        <a:bodyPr/>
        <a:lstStyle/>
        <a:p>
          <a:endParaRPr lang="en-US"/>
        </a:p>
      </dgm:t>
    </dgm:pt>
    <dgm:pt modelId="{920556F7-A236-44CB-8E11-3148CAD2868F}" type="pres">
      <dgm:prSet presAssocID="{E6C328BA-3F13-4718-A540-B88CFF9B3002}" presName="conn2-1" presStyleLbl="parChTrans1D2" presStyleIdx="0" presStyleCnt="3"/>
      <dgm:spPr/>
      <dgm:t>
        <a:bodyPr/>
        <a:lstStyle/>
        <a:p>
          <a:endParaRPr lang="en-US"/>
        </a:p>
      </dgm:t>
    </dgm:pt>
    <dgm:pt modelId="{E54FB78C-C551-40A6-89A9-341656E9A323}" type="pres">
      <dgm:prSet presAssocID="{E6C328BA-3F13-4718-A540-B88CFF9B3002}" presName="connTx" presStyleLbl="parChTrans1D2" presStyleIdx="0" presStyleCnt="3"/>
      <dgm:spPr/>
      <dgm:t>
        <a:bodyPr/>
        <a:lstStyle/>
        <a:p>
          <a:endParaRPr lang="en-US"/>
        </a:p>
      </dgm:t>
    </dgm:pt>
    <dgm:pt modelId="{CFCD2DB0-E6ED-4B86-9339-0A47DE3AC6EB}" type="pres">
      <dgm:prSet presAssocID="{0FD3F569-A57A-4BC6-B2F6-7056E102F3BE}" presName="root2" presStyleCnt="0"/>
      <dgm:spPr/>
      <dgm:t>
        <a:bodyPr/>
        <a:lstStyle/>
        <a:p>
          <a:endParaRPr lang="en-US"/>
        </a:p>
      </dgm:t>
    </dgm:pt>
    <dgm:pt modelId="{A93B07E8-ABF5-4EC5-8EB7-677A0F04AFCF}" type="pres">
      <dgm:prSet presAssocID="{0FD3F569-A57A-4BC6-B2F6-7056E102F3BE}" presName="LevelTwoTextNode" presStyleLbl="asst1" presStyleIdx="0" presStyleCnt="2" custLinFactNeighborX="-23929" custLinFactNeighborY="-35663">
        <dgm:presLayoutVars>
          <dgm:chPref val="3"/>
        </dgm:presLayoutVars>
      </dgm:prSet>
      <dgm:spPr/>
      <dgm:t>
        <a:bodyPr/>
        <a:lstStyle/>
        <a:p>
          <a:endParaRPr lang="en-US"/>
        </a:p>
      </dgm:t>
    </dgm:pt>
    <dgm:pt modelId="{A9A969AE-C460-4360-9574-A6FEED299C86}" type="pres">
      <dgm:prSet presAssocID="{0FD3F569-A57A-4BC6-B2F6-7056E102F3BE}" presName="level3hierChild" presStyleCnt="0"/>
      <dgm:spPr/>
      <dgm:t>
        <a:bodyPr/>
        <a:lstStyle/>
        <a:p>
          <a:endParaRPr lang="en-US"/>
        </a:p>
      </dgm:t>
    </dgm:pt>
    <dgm:pt modelId="{37BA37BE-7030-44CF-939D-CC0C1872F89E}" type="pres">
      <dgm:prSet presAssocID="{22B87422-342F-4B57-8812-82879FE1EA2F}" presName="conn2-1" presStyleLbl="parChTrans1D2" presStyleIdx="1" presStyleCnt="3"/>
      <dgm:spPr/>
      <dgm:t>
        <a:bodyPr/>
        <a:lstStyle/>
        <a:p>
          <a:endParaRPr lang="en-US"/>
        </a:p>
      </dgm:t>
    </dgm:pt>
    <dgm:pt modelId="{241B20E0-4A5E-4576-A341-10FA58857085}" type="pres">
      <dgm:prSet presAssocID="{22B87422-342F-4B57-8812-82879FE1EA2F}" presName="connTx" presStyleLbl="parChTrans1D2" presStyleIdx="1" presStyleCnt="3"/>
      <dgm:spPr/>
      <dgm:t>
        <a:bodyPr/>
        <a:lstStyle/>
        <a:p>
          <a:endParaRPr lang="en-US"/>
        </a:p>
      </dgm:t>
    </dgm:pt>
    <dgm:pt modelId="{63A7D754-2736-420D-B3DE-F04582AA022B}" type="pres">
      <dgm:prSet presAssocID="{9F17C498-7184-4CCC-A8AE-F0EC72FFB175}" presName="root2" presStyleCnt="0"/>
      <dgm:spPr/>
      <dgm:t>
        <a:bodyPr/>
        <a:lstStyle/>
        <a:p>
          <a:endParaRPr lang="en-US"/>
        </a:p>
      </dgm:t>
    </dgm:pt>
    <dgm:pt modelId="{746C70B0-5130-4900-9063-CA60F778E03D}" type="pres">
      <dgm:prSet presAssocID="{9F17C498-7184-4CCC-A8AE-F0EC72FFB175}" presName="LevelTwoTextNode" presStyleLbl="node2" presStyleIdx="0" presStyleCnt="1">
        <dgm:presLayoutVars>
          <dgm:chPref val="3"/>
        </dgm:presLayoutVars>
      </dgm:prSet>
      <dgm:spPr/>
      <dgm:t>
        <a:bodyPr/>
        <a:lstStyle/>
        <a:p>
          <a:endParaRPr lang="en-US"/>
        </a:p>
      </dgm:t>
    </dgm:pt>
    <dgm:pt modelId="{643842B6-4C24-40BB-948B-6C6CA60D6F74}" type="pres">
      <dgm:prSet presAssocID="{9F17C498-7184-4CCC-A8AE-F0EC72FFB175}" presName="level3hierChild" presStyleCnt="0"/>
      <dgm:spPr/>
      <dgm:t>
        <a:bodyPr/>
        <a:lstStyle/>
        <a:p>
          <a:endParaRPr lang="en-US"/>
        </a:p>
      </dgm:t>
    </dgm:pt>
    <dgm:pt modelId="{36118F23-A6BD-48E6-A490-DB659874AEF9}" type="pres">
      <dgm:prSet presAssocID="{805D475A-3682-4110-A0B0-3E6E9C0A12DC}" presName="conn2-1" presStyleLbl="parChTrans1D3" presStyleIdx="0" presStyleCnt="2"/>
      <dgm:spPr/>
      <dgm:t>
        <a:bodyPr/>
        <a:lstStyle/>
        <a:p>
          <a:endParaRPr lang="en-US"/>
        </a:p>
      </dgm:t>
    </dgm:pt>
    <dgm:pt modelId="{B5BDB67D-EAF1-462C-AC0A-4EEB32BE5858}" type="pres">
      <dgm:prSet presAssocID="{805D475A-3682-4110-A0B0-3E6E9C0A12DC}" presName="connTx" presStyleLbl="parChTrans1D3" presStyleIdx="0" presStyleCnt="2"/>
      <dgm:spPr/>
      <dgm:t>
        <a:bodyPr/>
        <a:lstStyle/>
        <a:p>
          <a:endParaRPr lang="en-US"/>
        </a:p>
      </dgm:t>
    </dgm:pt>
    <dgm:pt modelId="{E6DBAC66-A361-4477-9402-06995EE131E7}" type="pres">
      <dgm:prSet presAssocID="{5B38ECBB-3E85-4FF0-9C53-85EADDC65133}" presName="root2" presStyleCnt="0"/>
      <dgm:spPr/>
      <dgm:t>
        <a:bodyPr/>
        <a:lstStyle/>
        <a:p>
          <a:endParaRPr lang="en-US"/>
        </a:p>
      </dgm:t>
    </dgm:pt>
    <dgm:pt modelId="{D292ACB4-8F2E-4C57-A23F-7BE97831EEA9}" type="pres">
      <dgm:prSet presAssocID="{5B38ECBB-3E85-4FF0-9C53-85EADDC65133}" presName="LevelTwoTextNode" presStyleLbl="node3" presStyleIdx="0" presStyleCnt="2" custLinFactNeighborX="-1990" custLinFactNeighborY="-22755">
        <dgm:presLayoutVars>
          <dgm:chPref val="3"/>
        </dgm:presLayoutVars>
      </dgm:prSet>
      <dgm:spPr/>
      <dgm:t>
        <a:bodyPr/>
        <a:lstStyle/>
        <a:p>
          <a:endParaRPr lang="en-US"/>
        </a:p>
      </dgm:t>
    </dgm:pt>
    <dgm:pt modelId="{DC91FDDF-44C7-4C59-9D93-FA41460FC351}" type="pres">
      <dgm:prSet presAssocID="{5B38ECBB-3E85-4FF0-9C53-85EADDC65133}" presName="level3hierChild" presStyleCnt="0"/>
      <dgm:spPr/>
      <dgm:t>
        <a:bodyPr/>
        <a:lstStyle/>
        <a:p>
          <a:endParaRPr lang="en-US"/>
        </a:p>
      </dgm:t>
    </dgm:pt>
    <dgm:pt modelId="{08E16590-DAF6-4843-9FFF-7E9C07F79EC3}" type="pres">
      <dgm:prSet presAssocID="{DBB73888-43A9-4895-A9A5-DA1B29C48F86}" presName="conn2-1" presStyleLbl="parChTrans1D3" presStyleIdx="1" presStyleCnt="2"/>
      <dgm:spPr/>
      <dgm:t>
        <a:bodyPr/>
        <a:lstStyle/>
        <a:p>
          <a:endParaRPr lang="en-US"/>
        </a:p>
      </dgm:t>
    </dgm:pt>
    <dgm:pt modelId="{C592C27A-CD9A-467B-AFF6-37BD2F9D2AC4}" type="pres">
      <dgm:prSet presAssocID="{DBB73888-43A9-4895-A9A5-DA1B29C48F86}" presName="connTx" presStyleLbl="parChTrans1D3" presStyleIdx="1" presStyleCnt="2"/>
      <dgm:spPr/>
      <dgm:t>
        <a:bodyPr/>
        <a:lstStyle/>
        <a:p>
          <a:endParaRPr lang="en-US"/>
        </a:p>
      </dgm:t>
    </dgm:pt>
    <dgm:pt modelId="{28582A2D-26B2-44BB-91D8-BCDFF016AB2B}" type="pres">
      <dgm:prSet presAssocID="{84AEFA3D-DAB8-4105-AE0A-8011BF4479F8}" presName="root2" presStyleCnt="0"/>
      <dgm:spPr/>
      <dgm:t>
        <a:bodyPr/>
        <a:lstStyle/>
        <a:p>
          <a:endParaRPr lang="en-US"/>
        </a:p>
      </dgm:t>
    </dgm:pt>
    <dgm:pt modelId="{31A997A4-FA1B-454C-85BA-D2E0353012ED}" type="pres">
      <dgm:prSet presAssocID="{84AEFA3D-DAB8-4105-AE0A-8011BF4479F8}" presName="LevelTwoTextNode" presStyleLbl="node3" presStyleIdx="1" presStyleCnt="2" custLinFactNeighborX="1531" custLinFactNeighborY="10102">
        <dgm:presLayoutVars>
          <dgm:chPref val="3"/>
        </dgm:presLayoutVars>
      </dgm:prSet>
      <dgm:spPr/>
      <dgm:t>
        <a:bodyPr/>
        <a:lstStyle/>
        <a:p>
          <a:endParaRPr lang="en-US"/>
        </a:p>
      </dgm:t>
    </dgm:pt>
    <dgm:pt modelId="{2BAC5FE5-DACF-4DD8-9D47-DB4B8869A65A}" type="pres">
      <dgm:prSet presAssocID="{84AEFA3D-DAB8-4105-AE0A-8011BF4479F8}" presName="level3hierChild" presStyleCnt="0"/>
      <dgm:spPr/>
      <dgm:t>
        <a:bodyPr/>
        <a:lstStyle/>
        <a:p>
          <a:endParaRPr lang="en-US"/>
        </a:p>
      </dgm:t>
    </dgm:pt>
    <dgm:pt modelId="{BD9FE6A4-55A5-47E1-9183-16E343544926}" type="pres">
      <dgm:prSet presAssocID="{DE1B6C5F-D647-4682-99A5-A0B457C6C5AF}" presName="conn2-1" presStyleLbl="parChTrans1D2" presStyleIdx="2" presStyleCnt="3"/>
      <dgm:spPr/>
      <dgm:t>
        <a:bodyPr/>
        <a:lstStyle/>
        <a:p>
          <a:endParaRPr lang="en-US"/>
        </a:p>
      </dgm:t>
    </dgm:pt>
    <dgm:pt modelId="{BC825A36-41A5-4921-8801-6779E81B9A39}" type="pres">
      <dgm:prSet presAssocID="{DE1B6C5F-D647-4682-99A5-A0B457C6C5AF}" presName="connTx" presStyleLbl="parChTrans1D2" presStyleIdx="2" presStyleCnt="3"/>
      <dgm:spPr/>
      <dgm:t>
        <a:bodyPr/>
        <a:lstStyle/>
        <a:p>
          <a:endParaRPr lang="en-US"/>
        </a:p>
      </dgm:t>
    </dgm:pt>
    <dgm:pt modelId="{1D55EF19-0568-4E91-9018-F9ACC452E680}" type="pres">
      <dgm:prSet presAssocID="{3581FB91-D9BF-4766-8DBA-38EA342A03F5}" presName="root2" presStyleCnt="0"/>
      <dgm:spPr/>
      <dgm:t>
        <a:bodyPr/>
        <a:lstStyle/>
        <a:p>
          <a:endParaRPr lang="en-US"/>
        </a:p>
      </dgm:t>
    </dgm:pt>
    <dgm:pt modelId="{2A7FCB64-62AD-4194-8EAE-C5F489A452F5}" type="pres">
      <dgm:prSet presAssocID="{3581FB91-D9BF-4766-8DBA-38EA342A03F5}" presName="LevelTwoTextNode" presStyleLbl="asst1" presStyleIdx="1" presStyleCnt="2" custLinFactNeighborX="-27449" custLinFactNeighborY="44133">
        <dgm:presLayoutVars>
          <dgm:chPref val="3"/>
        </dgm:presLayoutVars>
      </dgm:prSet>
      <dgm:spPr/>
      <dgm:t>
        <a:bodyPr/>
        <a:lstStyle/>
        <a:p>
          <a:endParaRPr lang="en-US"/>
        </a:p>
      </dgm:t>
    </dgm:pt>
    <dgm:pt modelId="{BAA81A45-0550-4D60-B64D-B72FF238FDF3}" type="pres">
      <dgm:prSet presAssocID="{3581FB91-D9BF-4766-8DBA-38EA342A03F5}" presName="level3hierChild" presStyleCnt="0"/>
      <dgm:spPr/>
      <dgm:t>
        <a:bodyPr/>
        <a:lstStyle/>
        <a:p>
          <a:endParaRPr lang="en-US"/>
        </a:p>
      </dgm:t>
    </dgm:pt>
  </dgm:ptLst>
  <dgm:cxnLst>
    <dgm:cxn modelId="{D4E2E42C-ECA3-4C11-A3A5-B2A88FB90898}" type="presOf" srcId="{DE1B6C5F-D647-4682-99A5-A0B457C6C5AF}" destId="{BD9FE6A4-55A5-47E1-9183-16E343544926}" srcOrd="0" destOrd="0" presId="urn:microsoft.com/office/officeart/2005/8/layout/hierarchy2"/>
    <dgm:cxn modelId="{F41D540C-8B78-4D1A-80D6-4F7E30286504}" type="presOf" srcId="{7BF4587A-DC32-4FF9-A070-567B476DB261}" destId="{DDEF4133-5F27-4A19-B13A-6FD712C9E485}" srcOrd="0" destOrd="0" presId="urn:microsoft.com/office/officeart/2005/8/layout/hierarchy2"/>
    <dgm:cxn modelId="{7C405ABE-2D50-41D9-9498-4FD564B1A40F}" srcId="{7BF4587A-DC32-4FF9-A070-567B476DB261}" destId="{3581FB91-D9BF-4766-8DBA-38EA342A03F5}" srcOrd="2" destOrd="0" parTransId="{DE1B6C5F-D647-4682-99A5-A0B457C6C5AF}" sibTransId="{38E081C7-7E70-4519-A601-5F0058669BCE}"/>
    <dgm:cxn modelId="{A6AB940D-B10F-4F9A-A799-515B5C33F334}" type="presOf" srcId="{5B38ECBB-3E85-4FF0-9C53-85EADDC65133}" destId="{D292ACB4-8F2E-4C57-A23F-7BE97831EEA9}" srcOrd="0" destOrd="0" presId="urn:microsoft.com/office/officeart/2005/8/layout/hierarchy2"/>
    <dgm:cxn modelId="{4D37F3FD-07C1-405E-8612-4B73919BD7BC}" type="presOf" srcId="{9F17C498-7184-4CCC-A8AE-F0EC72FFB175}" destId="{746C70B0-5130-4900-9063-CA60F778E03D}" srcOrd="0" destOrd="0" presId="urn:microsoft.com/office/officeart/2005/8/layout/hierarchy2"/>
    <dgm:cxn modelId="{9A210BCA-133D-4257-91CF-F563CDC91E75}" type="presOf" srcId="{22B87422-342F-4B57-8812-82879FE1EA2F}" destId="{37BA37BE-7030-44CF-939D-CC0C1872F89E}" srcOrd="0" destOrd="0" presId="urn:microsoft.com/office/officeart/2005/8/layout/hierarchy2"/>
    <dgm:cxn modelId="{F3B7372E-9481-4DD8-8845-124F85AC81AC}" type="presOf" srcId="{805D475A-3682-4110-A0B0-3E6E9C0A12DC}" destId="{36118F23-A6BD-48E6-A490-DB659874AEF9}" srcOrd="0" destOrd="0" presId="urn:microsoft.com/office/officeart/2005/8/layout/hierarchy2"/>
    <dgm:cxn modelId="{BBF0E688-F577-45FE-99F1-7084EFD86C70}" type="presOf" srcId="{84AEFA3D-DAB8-4105-AE0A-8011BF4479F8}" destId="{31A997A4-FA1B-454C-85BA-D2E0353012ED}" srcOrd="0" destOrd="0" presId="urn:microsoft.com/office/officeart/2005/8/layout/hierarchy2"/>
    <dgm:cxn modelId="{1BB3C2EE-30A6-4D29-9BF4-313CD1969DE2}" srcId="{0D2F2AEF-9DE4-4901-BB7E-2048909AEC39}" destId="{7BF4587A-DC32-4FF9-A070-567B476DB261}" srcOrd="0" destOrd="0" parTransId="{0FDB2A30-5148-41CB-8E09-C90C73122533}" sibTransId="{0D51BA47-A85E-414F-8E4E-2B5FA87C4D16}"/>
    <dgm:cxn modelId="{C7F86C15-364C-4F69-B105-7A575E0E2DEF}" type="presOf" srcId="{0FD3F569-A57A-4BC6-B2F6-7056E102F3BE}" destId="{A93B07E8-ABF5-4EC5-8EB7-677A0F04AFCF}" srcOrd="0" destOrd="0" presId="urn:microsoft.com/office/officeart/2005/8/layout/hierarchy2"/>
    <dgm:cxn modelId="{B12568C1-2831-4019-8598-99ECE981FACF}" type="presOf" srcId="{22B87422-342F-4B57-8812-82879FE1EA2F}" destId="{241B20E0-4A5E-4576-A341-10FA58857085}" srcOrd="1" destOrd="0" presId="urn:microsoft.com/office/officeart/2005/8/layout/hierarchy2"/>
    <dgm:cxn modelId="{2FA15E0B-BE76-433F-803B-A251CCE88133}" type="presOf" srcId="{DE1B6C5F-D647-4682-99A5-A0B457C6C5AF}" destId="{BC825A36-41A5-4921-8801-6779E81B9A39}" srcOrd="1" destOrd="0" presId="urn:microsoft.com/office/officeart/2005/8/layout/hierarchy2"/>
    <dgm:cxn modelId="{3C65E909-3B68-4405-AA63-103B5CE5B566}" type="presOf" srcId="{3581FB91-D9BF-4766-8DBA-38EA342A03F5}" destId="{2A7FCB64-62AD-4194-8EAE-C5F489A452F5}" srcOrd="0" destOrd="0" presId="urn:microsoft.com/office/officeart/2005/8/layout/hierarchy2"/>
    <dgm:cxn modelId="{4A422B22-EFED-4098-9DF1-DC6062E0FB34}" type="presOf" srcId="{E6C328BA-3F13-4718-A540-B88CFF9B3002}" destId="{E54FB78C-C551-40A6-89A9-341656E9A323}" srcOrd="1" destOrd="0" presId="urn:microsoft.com/office/officeart/2005/8/layout/hierarchy2"/>
    <dgm:cxn modelId="{18317A2B-F6A8-4174-B04C-07F32732247B}" type="presOf" srcId="{805D475A-3682-4110-A0B0-3E6E9C0A12DC}" destId="{B5BDB67D-EAF1-462C-AC0A-4EEB32BE5858}" srcOrd="1" destOrd="0" presId="urn:microsoft.com/office/officeart/2005/8/layout/hierarchy2"/>
    <dgm:cxn modelId="{E7285E93-B483-4D0A-8648-7E2CF7F7B276}" srcId="{9F17C498-7184-4CCC-A8AE-F0EC72FFB175}" destId="{5B38ECBB-3E85-4FF0-9C53-85EADDC65133}" srcOrd="0" destOrd="0" parTransId="{805D475A-3682-4110-A0B0-3E6E9C0A12DC}" sibTransId="{38F5627B-E72E-4B03-B771-99EF05250443}"/>
    <dgm:cxn modelId="{F6B8F5F5-DA1D-49F6-AD1F-8D5372F8E12F}" srcId="{7BF4587A-DC32-4FF9-A070-567B476DB261}" destId="{9F17C498-7184-4CCC-A8AE-F0EC72FFB175}" srcOrd="1" destOrd="0" parTransId="{22B87422-342F-4B57-8812-82879FE1EA2F}" sibTransId="{E8FA087D-1A45-4E84-8FBA-FDF93256A35C}"/>
    <dgm:cxn modelId="{C95038B2-31A3-4215-A8C1-4FA2CDF588F0}" type="presOf" srcId="{E6C328BA-3F13-4718-A540-B88CFF9B3002}" destId="{920556F7-A236-44CB-8E11-3148CAD2868F}" srcOrd="0" destOrd="0" presId="urn:microsoft.com/office/officeart/2005/8/layout/hierarchy2"/>
    <dgm:cxn modelId="{8A55FAA4-171A-4709-9448-D92CA5D28F27}" type="presOf" srcId="{DBB73888-43A9-4895-A9A5-DA1B29C48F86}" destId="{C592C27A-CD9A-467B-AFF6-37BD2F9D2AC4}" srcOrd="1" destOrd="0" presId="urn:microsoft.com/office/officeart/2005/8/layout/hierarchy2"/>
    <dgm:cxn modelId="{855F5E72-00B8-4CC8-A4A6-581162362AD5}" srcId="{9F17C498-7184-4CCC-A8AE-F0EC72FFB175}" destId="{84AEFA3D-DAB8-4105-AE0A-8011BF4479F8}" srcOrd="1" destOrd="0" parTransId="{DBB73888-43A9-4895-A9A5-DA1B29C48F86}" sibTransId="{90FB553A-446F-4920-AC99-DC82DDE64E00}"/>
    <dgm:cxn modelId="{446F42CF-EDF2-4163-853A-7FBBC9DFADE5}" srcId="{7BF4587A-DC32-4FF9-A070-567B476DB261}" destId="{0FD3F569-A57A-4BC6-B2F6-7056E102F3BE}" srcOrd="0" destOrd="0" parTransId="{E6C328BA-3F13-4718-A540-B88CFF9B3002}" sibTransId="{226A4F45-BA62-4E59-B69E-6744C7705FC4}"/>
    <dgm:cxn modelId="{A74014BE-50A1-4F3F-86EB-D56C327D4FC0}" type="presOf" srcId="{DBB73888-43A9-4895-A9A5-DA1B29C48F86}" destId="{08E16590-DAF6-4843-9FFF-7E9C07F79EC3}" srcOrd="0" destOrd="0" presId="urn:microsoft.com/office/officeart/2005/8/layout/hierarchy2"/>
    <dgm:cxn modelId="{7E077542-F60A-42D9-A35E-8D63DD018C41}" type="presOf" srcId="{0D2F2AEF-9DE4-4901-BB7E-2048909AEC39}" destId="{1D4034E0-F1B3-41FC-9F5F-57C516D6C03E}" srcOrd="0" destOrd="0" presId="urn:microsoft.com/office/officeart/2005/8/layout/hierarchy2"/>
    <dgm:cxn modelId="{E5CBBF46-C93A-480F-B186-21DB63DDFB3B}" type="presParOf" srcId="{1D4034E0-F1B3-41FC-9F5F-57C516D6C03E}" destId="{738DB9BA-35CA-489C-8549-3D60EAF6453F}" srcOrd="0" destOrd="0" presId="urn:microsoft.com/office/officeart/2005/8/layout/hierarchy2"/>
    <dgm:cxn modelId="{F85ACF2C-B954-4E25-AA6E-F6B338571ADE}" type="presParOf" srcId="{738DB9BA-35CA-489C-8549-3D60EAF6453F}" destId="{DDEF4133-5F27-4A19-B13A-6FD712C9E485}" srcOrd="0" destOrd="0" presId="urn:microsoft.com/office/officeart/2005/8/layout/hierarchy2"/>
    <dgm:cxn modelId="{27682BB2-B79C-4DE0-94A5-F0F727767782}" type="presParOf" srcId="{738DB9BA-35CA-489C-8549-3D60EAF6453F}" destId="{A2A63435-D589-4062-97C5-D4FEFE7186E1}" srcOrd="1" destOrd="0" presId="urn:microsoft.com/office/officeart/2005/8/layout/hierarchy2"/>
    <dgm:cxn modelId="{88EA10C9-FE64-492D-9FA7-47E7803A01A1}" type="presParOf" srcId="{A2A63435-D589-4062-97C5-D4FEFE7186E1}" destId="{920556F7-A236-44CB-8E11-3148CAD2868F}" srcOrd="0" destOrd="0" presId="urn:microsoft.com/office/officeart/2005/8/layout/hierarchy2"/>
    <dgm:cxn modelId="{22609135-A4CF-4ABF-A1E4-A293EF2468C7}" type="presParOf" srcId="{920556F7-A236-44CB-8E11-3148CAD2868F}" destId="{E54FB78C-C551-40A6-89A9-341656E9A323}" srcOrd="0" destOrd="0" presId="urn:microsoft.com/office/officeart/2005/8/layout/hierarchy2"/>
    <dgm:cxn modelId="{265DC169-7A78-4C08-A855-4AD8E93C8F63}" type="presParOf" srcId="{A2A63435-D589-4062-97C5-D4FEFE7186E1}" destId="{CFCD2DB0-E6ED-4B86-9339-0A47DE3AC6EB}" srcOrd="1" destOrd="0" presId="urn:microsoft.com/office/officeart/2005/8/layout/hierarchy2"/>
    <dgm:cxn modelId="{1A80D88F-94DC-48E4-8461-F71BE8303606}" type="presParOf" srcId="{CFCD2DB0-E6ED-4B86-9339-0A47DE3AC6EB}" destId="{A93B07E8-ABF5-4EC5-8EB7-677A0F04AFCF}" srcOrd="0" destOrd="0" presId="urn:microsoft.com/office/officeart/2005/8/layout/hierarchy2"/>
    <dgm:cxn modelId="{2C02FFF2-CE69-4B97-9D6A-F7FEAEB62E5F}" type="presParOf" srcId="{CFCD2DB0-E6ED-4B86-9339-0A47DE3AC6EB}" destId="{A9A969AE-C460-4360-9574-A6FEED299C86}" srcOrd="1" destOrd="0" presId="urn:microsoft.com/office/officeart/2005/8/layout/hierarchy2"/>
    <dgm:cxn modelId="{C1D6A726-B3ED-4F8B-9611-759FB5CCCF32}" type="presParOf" srcId="{A2A63435-D589-4062-97C5-D4FEFE7186E1}" destId="{37BA37BE-7030-44CF-939D-CC0C1872F89E}" srcOrd="2" destOrd="0" presId="urn:microsoft.com/office/officeart/2005/8/layout/hierarchy2"/>
    <dgm:cxn modelId="{86430D8C-7691-45EB-A21E-1148298C38E3}" type="presParOf" srcId="{37BA37BE-7030-44CF-939D-CC0C1872F89E}" destId="{241B20E0-4A5E-4576-A341-10FA58857085}" srcOrd="0" destOrd="0" presId="urn:microsoft.com/office/officeart/2005/8/layout/hierarchy2"/>
    <dgm:cxn modelId="{42E8D11E-3CAB-429D-9004-E0367E675C44}" type="presParOf" srcId="{A2A63435-D589-4062-97C5-D4FEFE7186E1}" destId="{63A7D754-2736-420D-B3DE-F04582AA022B}" srcOrd="3" destOrd="0" presId="urn:microsoft.com/office/officeart/2005/8/layout/hierarchy2"/>
    <dgm:cxn modelId="{63FF9833-9B3A-4443-B858-4C9C0C373DD7}" type="presParOf" srcId="{63A7D754-2736-420D-B3DE-F04582AA022B}" destId="{746C70B0-5130-4900-9063-CA60F778E03D}" srcOrd="0" destOrd="0" presId="urn:microsoft.com/office/officeart/2005/8/layout/hierarchy2"/>
    <dgm:cxn modelId="{10C9E8CB-CA4E-418F-8B27-FA0E14DBE5C8}" type="presParOf" srcId="{63A7D754-2736-420D-B3DE-F04582AA022B}" destId="{643842B6-4C24-40BB-948B-6C6CA60D6F74}" srcOrd="1" destOrd="0" presId="urn:microsoft.com/office/officeart/2005/8/layout/hierarchy2"/>
    <dgm:cxn modelId="{56F8BFF3-184B-4C22-A1EB-39FE973FA5C4}" type="presParOf" srcId="{643842B6-4C24-40BB-948B-6C6CA60D6F74}" destId="{36118F23-A6BD-48E6-A490-DB659874AEF9}" srcOrd="0" destOrd="0" presId="urn:microsoft.com/office/officeart/2005/8/layout/hierarchy2"/>
    <dgm:cxn modelId="{4F5C81FE-0504-4366-978B-298ABA436156}" type="presParOf" srcId="{36118F23-A6BD-48E6-A490-DB659874AEF9}" destId="{B5BDB67D-EAF1-462C-AC0A-4EEB32BE5858}" srcOrd="0" destOrd="0" presId="urn:microsoft.com/office/officeart/2005/8/layout/hierarchy2"/>
    <dgm:cxn modelId="{F60EE66B-4753-45D7-9223-6A0148350302}" type="presParOf" srcId="{643842B6-4C24-40BB-948B-6C6CA60D6F74}" destId="{E6DBAC66-A361-4477-9402-06995EE131E7}" srcOrd="1" destOrd="0" presId="urn:microsoft.com/office/officeart/2005/8/layout/hierarchy2"/>
    <dgm:cxn modelId="{01CC118B-9EE8-47FC-B583-C43949B821C2}" type="presParOf" srcId="{E6DBAC66-A361-4477-9402-06995EE131E7}" destId="{D292ACB4-8F2E-4C57-A23F-7BE97831EEA9}" srcOrd="0" destOrd="0" presId="urn:microsoft.com/office/officeart/2005/8/layout/hierarchy2"/>
    <dgm:cxn modelId="{56D61129-D2C1-450F-975D-870BA4E9C4BA}" type="presParOf" srcId="{E6DBAC66-A361-4477-9402-06995EE131E7}" destId="{DC91FDDF-44C7-4C59-9D93-FA41460FC351}" srcOrd="1" destOrd="0" presId="urn:microsoft.com/office/officeart/2005/8/layout/hierarchy2"/>
    <dgm:cxn modelId="{1C5D0985-6E5F-4085-AFA7-B53B545872B3}" type="presParOf" srcId="{643842B6-4C24-40BB-948B-6C6CA60D6F74}" destId="{08E16590-DAF6-4843-9FFF-7E9C07F79EC3}" srcOrd="2" destOrd="0" presId="urn:microsoft.com/office/officeart/2005/8/layout/hierarchy2"/>
    <dgm:cxn modelId="{85BCFD9D-7FBD-48B4-9D26-25CA8AD00D98}" type="presParOf" srcId="{08E16590-DAF6-4843-9FFF-7E9C07F79EC3}" destId="{C592C27A-CD9A-467B-AFF6-37BD2F9D2AC4}" srcOrd="0" destOrd="0" presId="urn:microsoft.com/office/officeart/2005/8/layout/hierarchy2"/>
    <dgm:cxn modelId="{0596602A-9325-4634-9831-12118F7BF0D5}" type="presParOf" srcId="{643842B6-4C24-40BB-948B-6C6CA60D6F74}" destId="{28582A2D-26B2-44BB-91D8-BCDFF016AB2B}" srcOrd="3" destOrd="0" presId="urn:microsoft.com/office/officeart/2005/8/layout/hierarchy2"/>
    <dgm:cxn modelId="{D8AEB5FC-9EC3-4105-8084-932A28FF0621}" type="presParOf" srcId="{28582A2D-26B2-44BB-91D8-BCDFF016AB2B}" destId="{31A997A4-FA1B-454C-85BA-D2E0353012ED}" srcOrd="0" destOrd="0" presId="urn:microsoft.com/office/officeart/2005/8/layout/hierarchy2"/>
    <dgm:cxn modelId="{5BF919D1-1908-49C1-AB05-E13AE6590A38}" type="presParOf" srcId="{28582A2D-26B2-44BB-91D8-BCDFF016AB2B}" destId="{2BAC5FE5-DACF-4DD8-9D47-DB4B8869A65A}" srcOrd="1" destOrd="0" presId="urn:microsoft.com/office/officeart/2005/8/layout/hierarchy2"/>
    <dgm:cxn modelId="{4844104D-8960-41F5-B2A9-1125645A5E36}" type="presParOf" srcId="{A2A63435-D589-4062-97C5-D4FEFE7186E1}" destId="{BD9FE6A4-55A5-47E1-9183-16E343544926}" srcOrd="4" destOrd="0" presId="urn:microsoft.com/office/officeart/2005/8/layout/hierarchy2"/>
    <dgm:cxn modelId="{5ADAB29D-21F2-4231-921C-FA542C76E23B}" type="presParOf" srcId="{BD9FE6A4-55A5-47E1-9183-16E343544926}" destId="{BC825A36-41A5-4921-8801-6779E81B9A39}" srcOrd="0" destOrd="0" presId="urn:microsoft.com/office/officeart/2005/8/layout/hierarchy2"/>
    <dgm:cxn modelId="{BCACF011-25FC-42B7-9FAA-A281CAD9157D}" type="presParOf" srcId="{A2A63435-D589-4062-97C5-D4FEFE7186E1}" destId="{1D55EF19-0568-4E91-9018-F9ACC452E680}" srcOrd="5" destOrd="0" presId="urn:microsoft.com/office/officeart/2005/8/layout/hierarchy2"/>
    <dgm:cxn modelId="{EC718DA2-82E1-439F-AACE-FD2341912534}" type="presParOf" srcId="{1D55EF19-0568-4E91-9018-F9ACC452E680}" destId="{2A7FCB64-62AD-4194-8EAE-C5F489A452F5}" srcOrd="0" destOrd="0" presId="urn:microsoft.com/office/officeart/2005/8/layout/hierarchy2"/>
    <dgm:cxn modelId="{03976F4E-B0BC-441F-BF04-40AE08927F28}" type="presParOf" srcId="{1D55EF19-0568-4E91-9018-F9ACC452E680}" destId="{BAA81A45-0550-4D60-B64D-B72FF238FDF3}"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C283AB-0AE2-428A-9BE2-57D4B821D753}" type="datetimeFigureOut">
              <a:rPr lang="en-US" smtClean="0"/>
              <a:pPr/>
              <a:t>11/21/2011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92D916-D1AC-4B4C-8ACF-E5B4240C881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eaLnBrk="1" hangingPunct="1">
              <a:buFontTx/>
              <a:buAutoNum type="arabicPeriod"/>
            </a:pPr>
            <a:r>
              <a:rPr lang="en-US" dirty="0" smtClean="0"/>
              <a:t>HIV in the United States is common. There are 1.2 million Americans infected with the virus.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smtClean="0"/>
              <a:t>Of the 1.1 million infected Americans 21% of those individuals are unaware of their HIV infections.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smtClean="0"/>
              <a:t>There are 56,000 new infections per year.  And importantly, most of those new infections are transmitted by individuals who are unaware of their HIV positive status.</a:t>
            </a:r>
          </a:p>
          <a:p>
            <a:pPr marL="228600" indent="-228600" eaLnBrk="1" hangingPunct="1">
              <a:buFontTx/>
              <a:buAutoNum type="arabicPeriod"/>
            </a:pPr>
            <a:r>
              <a:rPr lang="en-US" dirty="0" smtClean="0"/>
              <a:t>In addition to the high burden of undiagnosed infection driving the epidemic, we also have the problem of late diagnosis.  </a:t>
            </a:r>
          </a:p>
          <a:p>
            <a:pPr marL="228600" indent="-228600" eaLnBrk="1" hangingPunct="1">
              <a:buFontTx/>
              <a:buAutoNum type="arabicPeriod"/>
            </a:pPr>
            <a:r>
              <a:rPr lang="en-US" dirty="0" smtClean="0"/>
              <a:t>33 to 50% of individuals have AIDS within 1 year of HIV diagnosis.  And Blacks and Latinos are more likely to test late.</a:t>
            </a:r>
          </a:p>
          <a:p>
            <a:pPr marL="228600" indent="-228600" eaLnBrk="1" hangingPunct="1">
              <a:buFontTx/>
              <a:buAutoNum type="arabicPeriod"/>
            </a:pPr>
            <a:r>
              <a:rPr lang="en-US" dirty="0" smtClean="0"/>
              <a:t>Nationally, testing rates are low.  Only 40 to 45% of all Americans report ever having an HIV test.  </a:t>
            </a:r>
          </a:p>
          <a:p>
            <a:pPr marL="228600" indent="-228600" eaLnBrk="1" hangingPunct="1">
              <a:buFontTx/>
              <a:buAutoNum type="arabicPeriod"/>
            </a:pPr>
            <a:r>
              <a:rPr lang="en-US" dirty="0" smtClean="0"/>
              <a:t>Testing is usually done according to the U.S. Preventative Services Task Force guideline recommending HIV testing only for patients deemed at risk for HIV.  This is called “Risk-based testing”</a:t>
            </a:r>
          </a:p>
          <a:p>
            <a:pPr marL="228600" indent="-228600" eaLnBrk="1" hangingPunct="1">
              <a:buFontTx/>
              <a:buAutoNum type="arabicPeriod"/>
            </a:pPr>
            <a:r>
              <a:rPr lang="en-US" dirty="0" smtClean="0"/>
              <a:t>There are numerous provider and patient barriers to risk based testing</a:t>
            </a:r>
          </a:p>
          <a:p>
            <a:pPr marL="228600" indent="-228600" eaLnBrk="1" hangingPunct="1">
              <a:buFontTx/>
              <a:buAutoNum type="arabicPeriod"/>
            </a:pPr>
            <a:endParaRPr lang="en-US" dirty="0" smtClean="0"/>
          </a:p>
          <a:p>
            <a:endParaRPr lang="en-US" dirty="0"/>
          </a:p>
        </p:txBody>
      </p:sp>
      <p:sp>
        <p:nvSpPr>
          <p:cNvPr id="4" name="Slide Number Placeholder 3"/>
          <p:cNvSpPr>
            <a:spLocks noGrp="1"/>
          </p:cNvSpPr>
          <p:nvPr>
            <p:ph type="sldNum" sz="quarter" idx="10"/>
          </p:nvPr>
        </p:nvSpPr>
        <p:spPr/>
        <p:txBody>
          <a:bodyPr/>
          <a:lstStyle/>
          <a:p>
            <a:fld id="{0292D916-D1AC-4B4C-8ACF-E5B4240C8817}"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0B283325-E463-443A-99C3-C0ABEFD20AFC}" type="slidenum">
              <a:rPr lang="en-US">
                <a:latin typeface="Arial" pitchFamily="34" charset="0"/>
              </a:rPr>
              <a:pPr/>
              <a:t>13</a:t>
            </a:fld>
            <a:endParaRPr lang="en-US">
              <a:latin typeface="Arial" pitchFamily="34"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marL="228600" indent="-228600" eaLnBrk="1" hangingPunct="1">
              <a:buFontTx/>
              <a:buAutoNum type="arabicParenR"/>
            </a:pPr>
            <a:r>
              <a:rPr lang="en-US" dirty="0" smtClean="0">
                <a:latin typeface="Arial" pitchFamily="34" charset="0"/>
              </a:rPr>
              <a:t>These data describe the patients who were offered HIV screening at both clinics. Over the baseline and intervention period, HIV screening was offered in 4366 patient encounters.  </a:t>
            </a:r>
          </a:p>
          <a:p>
            <a:pPr marL="228600" indent="-228600" eaLnBrk="1" hangingPunct="1">
              <a:buFontTx/>
              <a:buAutoNum type="arabicParenR"/>
            </a:pPr>
            <a:r>
              <a:rPr lang="en-US" dirty="0" smtClean="0">
                <a:latin typeface="Arial" pitchFamily="34" charset="0"/>
              </a:rPr>
              <a:t>66% of the study sample was at Clinic A.</a:t>
            </a:r>
          </a:p>
          <a:p>
            <a:pPr marL="228600" indent="-228600" eaLnBrk="1" hangingPunct="1">
              <a:buFontTx/>
              <a:buAutoNum type="arabicParenR"/>
            </a:pPr>
            <a:r>
              <a:rPr lang="en-US" dirty="0" smtClean="0">
                <a:latin typeface="Arial" pitchFamily="34" charset="0"/>
              </a:rPr>
              <a:t>60 to 65% of the sample was female</a:t>
            </a:r>
          </a:p>
          <a:p>
            <a:pPr marL="228600" indent="-228600" eaLnBrk="1" hangingPunct="1">
              <a:buFontTx/>
              <a:buAutoNum type="arabicParenR"/>
            </a:pPr>
            <a:r>
              <a:rPr lang="en-US" dirty="0" smtClean="0">
                <a:latin typeface="Arial" pitchFamily="34" charset="0"/>
              </a:rPr>
              <a:t>There were considerably more </a:t>
            </a:r>
            <a:r>
              <a:rPr lang="en-US" dirty="0" err="1" smtClean="0">
                <a:latin typeface="Arial" pitchFamily="34" charset="0"/>
              </a:rPr>
              <a:t>latinos</a:t>
            </a:r>
            <a:r>
              <a:rPr lang="en-US" dirty="0" smtClean="0">
                <a:latin typeface="Arial" pitchFamily="34" charset="0"/>
              </a:rPr>
              <a:t> at</a:t>
            </a:r>
            <a:r>
              <a:rPr lang="en-US" baseline="0" dirty="0" smtClean="0">
                <a:latin typeface="Arial" pitchFamily="34" charset="0"/>
              </a:rPr>
              <a:t> Clinic B</a:t>
            </a:r>
            <a:r>
              <a:rPr lang="en-US" dirty="0" smtClean="0">
                <a:latin typeface="Arial" pitchFamily="34" charset="0"/>
              </a:rPr>
              <a:t>- 86% compared to 57% at Clinic</a:t>
            </a:r>
            <a:r>
              <a:rPr lang="en-US" baseline="0" dirty="0" smtClean="0">
                <a:latin typeface="Arial" pitchFamily="34" charset="0"/>
              </a:rPr>
              <a:t> A</a:t>
            </a:r>
            <a:r>
              <a:rPr lang="en-US" dirty="0" smtClean="0">
                <a:latin typeface="Arial" pitchFamily="34" charset="0"/>
              </a:rPr>
              <a:t>.  And more African Americans at</a:t>
            </a:r>
            <a:r>
              <a:rPr lang="en-US" baseline="0" dirty="0" smtClean="0">
                <a:latin typeface="Arial" pitchFamily="34" charset="0"/>
              </a:rPr>
              <a:t> Clinic A </a:t>
            </a:r>
            <a:r>
              <a:rPr lang="en-US" dirty="0" smtClean="0">
                <a:latin typeface="Arial" pitchFamily="34" charset="0"/>
              </a:rPr>
              <a:t>40% compared to 11% at Clinic B. </a:t>
            </a:r>
          </a:p>
          <a:p>
            <a:pPr marL="228600" indent="-228600" eaLnBrk="1" hangingPunct="1">
              <a:buFontTx/>
              <a:buAutoNum type="arabicParenR"/>
            </a:pPr>
            <a:r>
              <a:rPr lang="en-US" dirty="0" smtClean="0">
                <a:latin typeface="Arial" pitchFamily="34" charset="0"/>
              </a:rPr>
              <a:t>The patients at Clinic B were younger than Clinic</a:t>
            </a:r>
            <a:r>
              <a:rPr lang="en-US" baseline="0" dirty="0" smtClean="0">
                <a:latin typeface="Arial" pitchFamily="34" charset="0"/>
              </a:rPr>
              <a:t> A</a:t>
            </a:r>
            <a:r>
              <a:rPr lang="en-US" dirty="0" smtClean="0">
                <a:latin typeface="Arial" pitchFamily="34" charset="0"/>
              </a:rPr>
              <a:t>- -with almost 80% of the patients less than 49 years old.  While at Clinic</a:t>
            </a:r>
            <a:r>
              <a:rPr lang="en-US" baseline="0" dirty="0" smtClean="0">
                <a:latin typeface="Arial" pitchFamily="34" charset="0"/>
              </a:rPr>
              <a:t> A</a:t>
            </a:r>
            <a:r>
              <a:rPr lang="en-US" dirty="0" smtClean="0">
                <a:latin typeface="Arial" pitchFamily="34" charset="0"/>
              </a:rPr>
              <a:t>, more than 60% of the patients were over the age of 50.</a:t>
            </a:r>
          </a:p>
          <a:p>
            <a:pPr marL="228600" indent="-228600" eaLnBrk="1" hangingPunct="1">
              <a:buFontTx/>
              <a:buAutoNum type="arabicParenR"/>
            </a:pPr>
            <a:r>
              <a:rPr lang="en-US" dirty="0" smtClean="0">
                <a:latin typeface="Arial" pitchFamily="34" charset="0"/>
              </a:rPr>
              <a:t>20% of patients reported having a test in the last 6 months at Clinic A, with 7% Clinic B.</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FD43F9DA-F5A2-4633-855A-6FE5A2620A17}" type="slidenum">
              <a:rPr lang="en-US"/>
              <a:pPr/>
              <a:t>14</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marL="228600" indent="-228600" eaLnBrk="1" hangingPunct="1">
              <a:buFontTx/>
              <a:buAutoNum type="arabicParenR"/>
            </a:pPr>
            <a:r>
              <a:rPr lang="en-US" dirty="0" smtClean="0"/>
              <a:t>This slide describes the percentage of eligible patients who were offered testing by phase, the % of patients accepting testing, and the overall testing rate.</a:t>
            </a:r>
          </a:p>
          <a:p>
            <a:pPr marL="228600" indent="-228600" eaLnBrk="1" hangingPunct="1">
              <a:buFontTx/>
              <a:buAutoNum type="arabicParenR"/>
            </a:pPr>
            <a:r>
              <a:rPr lang="en-US" dirty="0" smtClean="0"/>
              <a:t>In risk based screening, 11…</a:t>
            </a:r>
          </a:p>
          <a:p>
            <a:pPr marL="228600" indent="-228600" eaLnBrk="1" hangingPunct="1">
              <a:buFontTx/>
              <a:buAutoNum type="arabicParenR"/>
            </a:pPr>
            <a:r>
              <a:rPr lang="en-US" dirty="0" smtClean="0"/>
              <a:t>… In sum, MD Opt-out compared to the 2 other screening interventions had the highest offer, acceptance, and testing rates.</a:t>
            </a:r>
          </a:p>
          <a:p>
            <a:pPr marL="228600" indent="-228600" eaLnBrk="1" hangingPunct="1">
              <a:buFontTx/>
              <a:buAutoNum type="arabicParenR"/>
            </a:pPr>
            <a:r>
              <a:rPr lang="en-US" dirty="0" smtClean="0"/>
              <a:t>The p-value in the slide is associated with differences in acceptance rates between the routine opt-in/opt-out to the risk based</a:t>
            </a:r>
          </a:p>
          <a:p>
            <a:pPr marL="228600" indent="-228600" eaLnBrk="1" hangingPunct="1">
              <a:buFontTx/>
              <a:buAutoNum type="arabicParenR"/>
            </a:pPr>
            <a:endParaRPr lang="en-US" b="1"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CC5E717D-B78A-497E-9D58-496BBFE82C23}" type="slidenum">
              <a:rPr lang="en-US"/>
              <a:pPr/>
              <a:t>15</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r>
              <a:rPr lang="en-US" dirty="0" smtClean="0"/>
              <a:t>In multivariate logistic regression predicting test acceptance, there was no difference in test acceptance between RN opt-out screening compared to RN opt-in screening, adjusting for demographics, previous history of testing, and clinical site.  As you can see, MD opt-out had a significantly higher odds of test acceptance.  Increasing Age, female sex, and African American ethnicity were associated with decreased test acceptance.  And of those not reporting  a previous HIV test in the last 6 months, were much more likely to accept screening.</a:t>
            </a:r>
          </a:p>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address this, the CDC released revised recommendations for HIV screening in 2006.  </a:t>
            </a:r>
          </a:p>
          <a:p>
            <a:pPr marL="228600" indent="-228600">
              <a:buFontTx/>
              <a:buAutoNum type="arabicPeriod"/>
            </a:pPr>
            <a:r>
              <a:rPr lang="en-US" dirty="0" smtClean="0">
                <a:cs typeface="Times New Roman" pitchFamily="18" charset="0"/>
              </a:rPr>
              <a:t>Separate written consent should not be required. Rather, general consent for medical care should be sufficient.</a:t>
            </a:r>
          </a:p>
          <a:p>
            <a:pPr marL="228600" indent="-228600">
              <a:buFontTx/>
              <a:buAutoNum type="arabicPeriod"/>
            </a:pPr>
            <a:r>
              <a:rPr lang="en-US" dirty="0" smtClean="0">
                <a:cs typeface="Times New Roman" pitchFamily="18" charset="0"/>
              </a:rPr>
              <a:t>Prevention counseling should not be required with HIV testing in health care settings</a:t>
            </a:r>
          </a:p>
          <a:p>
            <a:pPr marL="228600" indent="-228600">
              <a:buFontTx/>
              <a:buAutoNum type="arabicPeriod"/>
            </a:pPr>
            <a:r>
              <a:rPr lang="en-US" dirty="0" smtClean="0">
                <a:cs typeface="Times New Roman" pitchFamily="18" charset="0"/>
              </a:rPr>
              <a:t>Shift to opt-out screening is intended to expand HIV testing by de-stigmatizing the testing process and ameliorating provider- and patient level barriers </a:t>
            </a:r>
          </a:p>
          <a:p>
            <a:endParaRPr lang="en-US" dirty="0"/>
          </a:p>
        </p:txBody>
      </p:sp>
      <p:sp>
        <p:nvSpPr>
          <p:cNvPr id="4" name="Slide Number Placeholder 3"/>
          <p:cNvSpPr>
            <a:spLocks noGrp="1"/>
          </p:cNvSpPr>
          <p:nvPr>
            <p:ph type="sldNum" sz="quarter" idx="10"/>
          </p:nvPr>
        </p:nvSpPr>
        <p:spPr/>
        <p:txBody>
          <a:bodyPr/>
          <a:lstStyle/>
          <a:p>
            <a:fld id="{0292D916-D1AC-4B4C-8ACF-E5B4240C8817}"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DE39ED5-80F6-411A-A0AC-0B522BDCB4DD}" type="slidenum">
              <a:rPr lang="en-US"/>
              <a:pPr/>
              <a:t>5</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dirty="0" smtClean="0"/>
              <a:t>We used a partnered research approach.  We built a collaborative between UCLA, the Los Angeles county Office of AIDS, and 2 safety net clinics to implement and evaluate opt-out HIV screening as recommended by the CDC</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D1C45D-2207-4687-B8F8-69768B26FC89}" type="slidenum">
              <a:rPr lang="en-US"/>
              <a:pPr/>
              <a:t>6</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xfrm>
            <a:off x="914400" y="4343400"/>
            <a:ext cx="5029200" cy="4114800"/>
          </a:xfrm>
        </p:spPr>
        <p:txBody>
          <a:bodyPr/>
          <a:lstStyle/>
          <a:p>
            <a:pPr marL="228600" indent="-228600">
              <a:buFontTx/>
              <a:buAutoNum type="arabicPeriod"/>
            </a:pPr>
            <a:r>
              <a:rPr lang="en-US" dirty="0" smtClean="0">
                <a:cs typeface="Arial" charset="0"/>
              </a:rPr>
              <a:t>We </a:t>
            </a:r>
            <a:r>
              <a:rPr lang="en-US" dirty="0">
                <a:cs typeface="Arial" charset="0"/>
              </a:rPr>
              <a:t>adopted the following  aims for the project:</a:t>
            </a:r>
            <a:endParaRPr lang="en-US" dirty="0">
              <a:cs typeface="Times New Roman" pitchFamily="18" charset="0"/>
            </a:endParaRPr>
          </a:p>
          <a:p>
            <a:pPr marL="228600" indent="-228600">
              <a:buFontTx/>
              <a:buAutoNum type="arabicPeriod"/>
            </a:pPr>
            <a:r>
              <a:rPr lang="en-US" dirty="0">
                <a:cs typeface="Arial" charset="0"/>
              </a:rPr>
              <a:t>build the capacity of safety-net clinics serving minority populations to provide HIV screening using rapid tests.  This is an implementation aim.</a:t>
            </a:r>
            <a:endParaRPr lang="en-US" dirty="0">
              <a:cs typeface="Times New Roman" pitchFamily="18" charset="0"/>
            </a:endParaRPr>
          </a:p>
          <a:p>
            <a:pPr marL="228600" indent="-228600">
              <a:buFontTx/>
              <a:buAutoNum type="arabicPeriod"/>
            </a:pPr>
            <a:r>
              <a:rPr lang="en-US" dirty="0">
                <a:cs typeface="Arial" charset="0"/>
              </a:rPr>
              <a:t>Design and pilot test opt-in and opt-out HIV screening models in those partner safety net clinics. This implementation aim is designed to address the feasibility issues of integrating screening in busy and under-resourced clinic settings.</a:t>
            </a:r>
            <a:endParaRPr lang="en-US" dirty="0">
              <a:cs typeface="Times New Roman" pitchFamily="18" charset="0"/>
            </a:endParaRPr>
          </a:p>
          <a:p>
            <a:pPr marL="228600" indent="-228600">
              <a:buFontTx/>
              <a:buAutoNum type="arabicPeriod"/>
            </a:pPr>
            <a:r>
              <a:rPr lang="en-US" dirty="0">
                <a:cs typeface="Arial" charset="0"/>
              </a:rPr>
              <a:t>Study the effectiveness and patient acceptability of opt-in versus opt-out HIV screening among vulnerable minority populations.  This research aim is designed to generate </a:t>
            </a:r>
            <a:r>
              <a:rPr lang="en-US" dirty="0" err="1">
                <a:cs typeface="Arial" charset="0"/>
              </a:rPr>
              <a:t>generalizeable</a:t>
            </a:r>
            <a:r>
              <a:rPr lang="en-US" dirty="0">
                <a:cs typeface="Arial" charset="0"/>
              </a:rPr>
              <a:t> knowledge.</a:t>
            </a:r>
            <a:endParaRPr lang="en-US" dirty="0">
              <a:cs typeface="Times New Roman" pitchFamily="18" charset="0"/>
            </a:endParaRPr>
          </a:p>
          <a:p>
            <a:pPr marL="228600" indent="-228600"/>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D12C71-63BE-4731-99F2-AEF3C19943F7}" type="slidenum">
              <a:rPr lang="en-US"/>
              <a:pPr/>
              <a:t>7</a:t>
            </a:fld>
            <a:endParaRPr lang="en-U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xfrm>
            <a:off x="914400" y="4343400"/>
            <a:ext cx="5029200" cy="4114800"/>
          </a:xfrm>
        </p:spPr>
        <p:txBody>
          <a:bodyPr/>
          <a:lstStyle/>
          <a:p>
            <a:r>
              <a:rPr lang="en-US" dirty="0">
                <a:cs typeface="Arial" charset="0"/>
              </a:rPr>
              <a:t>The specific research aims are to test the hypotheses that opt-out HIV screening implemented in accordance with the CDC recommendations as compared to traditional opt-in HIV screening:</a:t>
            </a:r>
            <a:endParaRPr lang="en-US" dirty="0">
              <a:cs typeface="Times New Roman" pitchFamily="18" charset="0"/>
            </a:endParaRPr>
          </a:p>
          <a:p>
            <a:r>
              <a:rPr lang="en-US" dirty="0">
                <a:cs typeface="Arial" charset="0"/>
              </a:rPr>
              <a:t>1) is more effective in achieving overall uptake of testing, </a:t>
            </a:r>
            <a:endParaRPr lang="en-US" dirty="0">
              <a:cs typeface="Times New Roman" pitchFamily="18" charset="0"/>
            </a:endParaRPr>
          </a:p>
          <a:p>
            <a:r>
              <a:rPr lang="en-US" dirty="0">
                <a:cs typeface="Arial" charset="0"/>
              </a:rPr>
              <a:t>2) </a:t>
            </a:r>
            <a:r>
              <a:rPr lang="en-US" dirty="0" smtClean="0">
                <a:cs typeface="Arial" charset="0"/>
              </a:rPr>
              <a:t>Identify patient demographics and</a:t>
            </a:r>
            <a:r>
              <a:rPr lang="en-US" baseline="0" dirty="0" smtClean="0">
                <a:cs typeface="Arial" charset="0"/>
              </a:rPr>
              <a:t> screening model associated with uptake of HIV screening</a:t>
            </a:r>
            <a:endParaRPr lang="en-US" dirty="0" smtClean="0">
              <a:cs typeface="Times New Roman" pitchFamily="18" charset="0"/>
            </a:endParaRPr>
          </a:p>
          <a:p>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430BA7C-647C-4153-BE42-08ACED319E77}" type="slidenum">
              <a:rPr lang="en-US"/>
              <a:pPr/>
              <a:t>8</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marL="228600" indent="-228600" eaLnBrk="1" hangingPunct="1"/>
            <a:r>
              <a:rPr lang="en-US" dirty="0" smtClean="0"/>
              <a:t>We partnered with the following 2 clinics: </a:t>
            </a:r>
          </a:p>
          <a:p>
            <a:pPr marL="228600" indent="-228600" eaLnBrk="1" hangingPunct="1">
              <a:buFontTx/>
              <a:buAutoNum type="arabicParenR"/>
            </a:pPr>
            <a:r>
              <a:rPr lang="en-US" dirty="0" smtClean="0"/>
              <a:t>Clinic</a:t>
            </a:r>
            <a:r>
              <a:rPr lang="en-US" baseline="0" dirty="0" smtClean="0"/>
              <a:t> A – a </a:t>
            </a:r>
            <a:r>
              <a:rPr lang="en-US" dirty="0" smtClean="0"/>
              <a:t>County Health Center- a large multispecialty outpatient center. Clinic B, which is a non-profit network of federally qualified health centers. </a:t>
            </a:r>
          </a:p>
          <a:p>
            <a:pPr marL="228600" indent="-228600" eaLnBrk="1" hangingPunct="1">
              <a:buFontTx/>
              <a:buAutoNum type="arabicParenR"/>
            </a:pPr>
            <a:r>
              <a:rPr lang="en-US" dirty="0" smtClean="0"/>
              <a:t>Neither clinic performed HIV screening prior to the study</a:t>
            </a:r>
          </a:p>
          <a:p>
            <a:pPr marL="228600" indent="-228600" eaLnBrk="1" hangingPunct="1">
              <a:buFontTx/>
              <a:buAutoNum type="arabicParenR"/>
            </a:pPr>
            <a:r>
              <a:rPr lang="en-US" dirty="0" smtClean="0"/>
              <a:t>The two clinics are located within ½ a mile of each other in South Los Angeles, a relatively high HIV prevalence area of the city.</a:t>
            </a:r>
          </a:p>
          <a:p>
            <a:pPr marL="228600" indent="-228600" eaLnBrk="1" hangingPunct="1">
              <a:buFontTx/>
              <a:buAutoNum type="arabicParenR"/>
            </a:pP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D19379E4-A59F-43B6-98C7-BED60E570BB4}" type="slidenum">
              <a:rPr lang="en-US"/>
              <a:pPr/>
              <a:t>9</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used a quasi-experimental times samples study design.  The rows represents the 2 clinics.  In the baseline column, you can see that physician risk-based screening according to USPSTF recommendations was performed.  This was followed by 2 months of physician initiated opt-out screening in both clinics, and the latter 4 months either Nurse opt-in or opt-out.</a:t>
            </a:r>
          </a:p>
          <a:p>
            <a:pPr marL="228600" indent="-228600" eaLnBrk="1" hangingPunct="1">
              <a:buFontTx/>
              <a:buAutoNum type="arabicParenR"/>
            </a:pPr>
            <a:r>
              <a:rPr lang="en-US" dirty="0" smtClean="0"/>
              <a:t>For the opt-in model, patients were exposed to a scripted verbal consent process that included a description of the risks and benefits of testing, followed by asking “Would you like to have an HIV test today?”</a:t>
            </a:r>
          </a:p>
          <a:p>
            <a:pPr marL="228600" indent="-228600" eaLnBrk="1" hangingPunct="1">
              <a:buFontTx/>
              <a:buAutoNum type="arabicParenR"/>
            </a:pPr>
            <a:r>
              <a:rPr lang="en-US" dirty="0" smtClean="0"/>
              <a:t>For the opt-out model, patients were informed that HIV screening is being offered to all patients, and then told, “We plan to do HIV testing for you today,…”</a:t>
            </a:r>
          </a:p>
          <a:p>
            <a:pPr marL="228600" indent="-228600" eaLnBrk="1" hangingPunct="1">
              <a:buFontTx/>
              <a:buAutoNum type="arabicParenR"/>
            </a:pPr>
            <a:r>
              <a:rPr lang="en-US" dirty="0" smtClean="0"/>
              <a:t>Each of these models were implemented within the routine flow of patient care in each clinic.  Rapid point of care testing, which provides results in 20 minutes, were used. Physicians offered screening during the patient encounter while in the room.  Nursing offered testing either before the patient saw the MD or while the patient was awaiting other nursing procedures.   </a:t>
            </a:r>
          </a:p>
          <a:p>
            <a:endParaRPr lang="en-US" dirty="0"/>
          </a:p>
        </p:txBody>
      </p:sp>
      <p:sp>
        <p:nvSpPr>
          <p:cNvPr id="4" name="Slide Number Placeholder 3"/>
          <p:cNvSpPr>
            <a:spLocks noGrp="1"/>
          </p:cNvSpPr>
          <p:nvPr>
            <p:ph type="sldNum" sz="quarter" idx="10"/>
          </p:nvPr>
        </p:nvSpPr>
        <p:spPr/>
        <p:txBody>
          <a:bodyPr/>
          <a:lstStyle/>
          <a:p>
            <a:fld id="{0292D916-D1AC-4B4C-8ACF-E5B4240C8817}"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D253802C-5535-49B4-AAA5-03F22A4E94B3}" type="slidenum">
              <a:rPr lang="en-US"/>
              <a:pPr/>
              <a:t>11</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marL="228600" indent="-228600" eaLnBrk="1" hangingPunct="1">
              <a:buFontTx/>
              <a:buAutoNum type="arabicParenR"/>
            </a:pPr>
            <a:r>
              <a:rPr lang="en-US" dirty="0" smtClean="0"/>
              <a:t>From the medical record, we collected data on whether the patient accepted or declined testing, patient demographics, whether the patient reported having a previous HIV test in the last 6 months.</a:t>
            </a:r>
          </a:p>
          <a:p>
            <a:pPr marL="228600" indent="-228600" eaLnBrk="1" hangingPunct="1">
              <a:buFontTx/>
              <a:buAutoNum type="arabicParenR"/>
            </a:pPr>
            <a:r>
              <a:rPr lang="en-US" dirty="0" smtClean="0"/>
              <a:t>We used chi-square</a:t>
            </a:r>
            <a:r>
              <a:rPr lang="en-US" baseline="0" dirty="0" smtClean="0"/>
              <a:t> test for assess differences in testing offers and patient acceptance between interventions</a:t>
            </a:r>
          </a:p>
          <a:p>
            <a:pPr marL="228600" indent="-228600" eaLnBrk="1" hangingPunct="1">
              <a:buFontTx/>
              <a:buAutoNum type="arabicParenR"/>
            </a:pPr>
            <a:r>
              <a:rPr lang="en-US" dirty="0" smtClean="0"/>
              <a:t>multivariate logistic regression to identify</a:t>
            </a:r>
            <a:r>
              <a:rPr lang="en-US" baseline="0" dirty="0" smtClean="0"/>
              <a:t> demographic correlates of screening refusal</a:t>
            </a:r>
            <a:endParaRPr lang="en-US" dirty="0" smtClean="0"/>
          </a:p>
          <a:p>
            <a:pPr marL="228600" indent="-228600"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Arial" pitchFamily="34" charset="0"/>
                <a:cs typeface="Arial"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atin typeface="Arial" pitchFamily="34" charset="0"/>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400800"/>
            <a:ext cx="2133600" cy="320675"/>
          </a:xfrm>
        </p:spPr>
        <p:txBody>
          <a:bodyPr/>
          <a:lstStyle>
            <a:lvl1pPr>
              <a:defRPr sz="1200">
                <a:latin typeface="Arial" pitchFamily="34" charset="0"/>
                <a:cs typeface="Arial" pitchFamily="34" charset="0"/>
              </a:defRPr>
            </a:lvl1pPr>
          </a:lstStyle>
          <a:p>
            <a:fld id="{C26E5A71-990E-49AF-8C4F-99CE6EF0A48F}" type="datetime1">
              <a:rPr lang="en-US" smtClean="0"/>
              <a:pPr/>
              <a:t>11/21/2011</a:t>
            </a:fld>
            <a:endParaRPr lang="en-US"/>
          </a:p>
        </p:txBody>
      </p:sp>
      <p:sp>
        <p:nvSpPr>
          <p:cNvPr id="5" name="Footer Placeholder 4"/>
          <p:cNvSpPr>
            <a:spLocks noGrp="1"/>
          </p:cNvSpPr>
          <p:nvPr>
            <p:ph type="ftr" sz="quarter" idx="11"/>
          </p:nvPr>
        </p:nvSpPr>
        <p:spPr>
          <a:xfrm>
            <a:off x="3124200" y="6400800"/>
            <a:ext cx="2895600" cy="320675"/>
          </a:xfrm>
        </p:spPr>
        <p:txBody>
          <a:bodyPr/>
          <a:lstStyle>
            <a:lvl1pPr>
              <a:defRPr sz="1200">
                <a:latin typeface="Arial" pitchFamily="34" charset="0"/>
                <a:cs typeface="Arial" pitchFamily="34" charset="0"/>
              </a:defRPr>
            </a:lvl1pPr>
          </a:lstStyle>
          <a:p>
            <a:endParaRPr lang="en-US"/>
          </a:p>
        </p:txBody>
      </p:sp>
      <p:sp>
        <p:nvSpPr>
          <p:cNvPr id="6" name="Slide Number Placeholder 5"/>
          <p:cNvSpPr>
            <a:spLocks noGrp="1"/>
          </p:cNvSpPr>
          <p:nvPr>
            <p:ph type="sldNum" sz="quarter" idx="12"/>
          </p:nvPr>
        </p:nvSpPr>
        <p:spPr>
          <a:xfrm>
            <a:off x="6858000" y="6400800"/>
            <a:ext cx="2133600" cy="304800"/>
          </a:xfrm>
        </p:spPr>
        <p:txBody>
          <a:bodyPr/>
          <a:lstStyle>
            <a:lvl1pPr>
              <a:defRPr sz="1200">
                <a:latin typeface="Arial" pitchFamily="34" charset="0"/>
                <a:cs typeface="Arial" pitchFamily="34" charset="0"/>
              </a:defRPr>
            </a:lvl1pPr>
          </a:lstStyle>
          <a:p>
            <a:fld id="{55F55682-9049-446E-B0BF-B36C3BA7022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4DCB2BEE-AC45-4BC0-BEE9-999CB358F3E0}" type="datetime1">
              <a:rPr lang="en-US" smtClean="0"/>
              <a:pPr/>
              <a:t>11/21/2011</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5F55682-9049-446E-B0BF-B36C3BA7022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290AE964-FC30-4847-AC22-0AA7C38B1E04}" type="datetime1">
              <a:rPr lang="en-US" smtClean="0"/>
              <a:pPr/>
              <a:t>11/21/2011</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5F55682-9049-446E-B0BF-B36C3BA7022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3216A4B4-F1C3-4E8E-8608-A4C6BEBB82D6}" type="datetime1">
              <a:rPr lang="en-US" smtClean="0"/>
              <a:pPr>
                <a:defRPr/>
              </a:pPr>
              <a:t>11/21/2011</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4F5E9AF-15E5-4099-BB04-C02C2D486AD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lvl1pPr>
              <a:defRPr>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447800"/>
            <a:ext cx="8229600" cy="4525963"/>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fld id="{D5CFA3A9-704D-481D-A52D-44585B48947C}" type="datetime1">
              <a:rPr lang="en-US" smtClean="0"/>
              <a:pPr/>
              <a:t>11/21/2011</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5F55682-9049-446E-B0BF-B36C3BA7022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D33A5F60-A05C-4AE6-91C3-9669D71310AD}" type="datetime1">
              <a:rPr lang="en-US" smtClean="0"/>
              <a:pPr/>
              <a:t>11/21/2011</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5F55682-9049-446E-B0BF-B36C3BA7022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65FF9874-82A6-4BCC-9DA5-9F141B8889FC}" type="datetime1">
              <a:rPr lang="en-US" smtClean="0"/>
              <a:pPr/>
              <a:t>11/21/2011</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5F55682-9049-446E-B0BF-B36C3BA7022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E90302EB-69C0-4CDF-8779-F6B8B12C4CBE}" type="datetime1">
              <a:rPr lang="en-US" smtClean="0"/>
              <a:pPr/>
              <a:t>11/21/2011</a:t>
            </a:fld>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55F55682-9049-446E-B0BF-B36C3BA7022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92D1E5C9-6723-433E-A42C-41BF5B7A7546}" type="datetime1">
              <a:rPr lang="en-US" smtClean="0"/>
              <a:pPr/>
              <a:t>11/21/2011</a:t>
            </a:fld>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55F55682-9049-446E-B0BF-B36C3BA7022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C9D5B473-740D-45D5-A86E-67EA96124797}" type="datetime1">
              <a:rPr lang="en-US" smtClean="0"/>
              <a:pPr/>
              <a:t>11/21/2011</a:t>
            </a:fld>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55F55682-9049-446E-B0BF-B36C3BA7022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D874DFDA-C9C4-4DAD-827E-8BF1930478BD}" type="datetime1">
              <a:rPr lang="en-US" smtClean="0"/>
              <a:pPr/>
              <a:t>11/21/2011</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5F55682-9049-446E-B0BF-B36C3BA7022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D39E6095-CE5D-4439-A199-101AD98BB1E0}" type="datetime1">
              <a:rPr lang="en-US" smtClean="0"/>
              <a:pPr/>
              <a:t>11/21/2011</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5F55682-9049-446E-B0BF-B36C3BA7022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Picture2"/>
          <p:cNvPicPr>
            <a:picLocks noChangeAspect="1" noChangeArrowheads="1"/>
          </p:cNvPicPr>
          <p:nvPr/>
        </p:nvPicPr>
        <p:blipFill>
          <a:blip r:embed="rId14" cstate="print"/>
          <a:srcRect/>
          <a:stretch>
            <a:fillRect/>
          </a:stretch>
        </p:blipFill>
        <p:spPr bwMode="auto">
          <a:xfrm>
            <a:off x="0" y="0"/>
            <a:ext cx="9144000" cy="6870700"/>
          </a:xfrm>
          <a:prstGeom prst="rect">
            <a:avLst/>
          </a:prstGeom>
          <a:noFill/>
          <a:ln w="9525">
            <a:noFill/>
            <a:miter lim="800000"/>
            <a:headEnd/>
            <a:tailEnd/>
          </a:ln>
        </p:spPr>
      </p:pic>
      <p:pic>
        <p:nvPicPr>
          <p:cNvPr id="1027" name="Picture 8" descr="Picture1"/>
          <p:cNvPicPr>
            <a:picLocks noChangeAspect="1" noChangeArrowheads="1"/>
          </p:cNvPicPr>
          <p:nvPr/>
        </p:nvPicPr>
        <p:blipFill>
          <a:blip r:embed="rId15" cstate="print"/>
          <a:srcRect/>
          <a:stretch>
            <a:fillRect/>
          </a:stretch>
        </p:blipFill>
        <p:spPr bwMode="hidden">
          <a:xfrm>
            <a:off x="0" y="0"/>
            <a:ext cx="9144000" cy="6872288"/>
          </a:xfrm>
          <a:prstGeom prst="rect">
            <a:avLst/>
          </a:prstGeom>
          <a:noFill/>
          <a:ln w="9525">
            <a:noFill/>
            <a:miter lim="800000"/>
            <a:headEnd/>
            <a:tailEnd/>
          </a:ln>
        </p:spPr>
      </p:pic>
      <p:sp>
        <p:nvSpPr>
          <p:cNvPr id="102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mn-lt"/>
              </a:defRPr>
            </a:lvl1pPr>
          </a:lstStyle>
          <a:p>
            <a:fld id="{7DFDCD35-F45E-4C08-ACD5-69343AE44098}" type="datetime1">
              <a:rPr lang="en-US" smtClean="0"/>
              <a:pPr/>
              <a:t>11/21/2011</a:t>
            </a:fld>
            <a:endParaRPr lang="en-US" dirty="0"/>
          </a:p>
        </p:txBody>
      </p:sp>
      <p:sp>
        <p:nvSpPr>
          <p:cNvPr id="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bg1"/>
                </a:solidFill>
                <a:latin typeface="+mn-lt"/>
              </a:defRPr>
            </a:lvl1pPr>
          </a:lstStyle>
          <a:p>
            <a:endParaRPr lang="en-US"/>
          </a:p>
        </p:txBody>
      </p:sp>
      <p:sp>
        <p:nvSpPr>
          <p:cNvPr id="1030" name="Rectangle 6"/>
          <p:cNvSpPr>
            <a:spLocks noGrp="1" noChangeArrowheads="1"/>
          </p:cNvSpPr>
          <p:nvPr>
            <p:ph type="sldNum" sz="quarter" idx="4"/>
          </p:nvPr>
        </p:nvSpPr>
        <p:spPr bwMode="auto">
          <a:xfrm>
            <a:off x="68580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mn-lt"/>
              </a:defRPr>
            </a:lvl1pPr>
          </a:lstStyle>
          <a:p>
            <a:fld id="{55F55682-9049-446E-B0BF-B36C3BA7022D}" type="slidenum">
              <a:rPr lang="en-US" smtClean="0"/>
              <a:pPr/>
              <a:t>‹#›</a:t>
            </a:fld>
            <a:endParaRPr lang="en-US"/>
          </a:p>
        </p:txBody>
      </p:sp>
      <p:pic>
        <p:nvPicPr>
          <p:cNvPr id="9" name="Picture 8"/>
          <p:cNvPicPr>
            <a:picLocks noChangeAspect="1" noChangeArrowheads="1"/>
          </p:cNvPicPr>
          <p:nvPr userDrawn="1"/>
        </p:nvPicPr>
        <p:blipFill>
          <a:blip r:embed="rId16" cstate="print"/>
          <a:srcRect/>
          <a:stretch>
            <a:fillRect/>
          </a:stretch>
        </p:blipFill>
        <p:spPr bwMode="auto">
          <a:xfrm>
            <a:off x="0" y="6067698"/>
            <a:ext cx="731520" cy="73152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5" r:id="rId12"/>
  </p:sldLayoutIdLst>
  <p:hf hdr="0" ftr="0" dt="0"/>
  <p:txStyles>
    <p:titleStyle>
      <a:lvl1pPr algn="ctr" rtl="0" eaLnBrk="1" fontAlgn="base" hangingPunct="1">
        <a:spcBef>
          <a:spcPct val="0"/>
        </a:spcBef>
        <a:spcAft>
          <a:spcPct val="0"/>
        </a:spcAft>
        <a:defRPr sz="4400">
          <a:solidFill>
            <a:srgbClr val="FFFF00"/>
          </a:solidFill>
          <a:latin typeface="+mj-lt"/>
          <a:ea typeface="+mj-ea"/>
          <a:cs typeface="+mj-cs"/>
        </a:defRPr>
      </a:lvl1pPr>
      <a:lvl2pPr algn="ctr" rtl="0" eaLnBrk="1" fontAlgn="base" hangingPunct="1">
        <a:spcBef>
          <a:spcPct val="0"/>
        </a:spcBef>
        <a:spcAft>
          <a:spcPct val="0"/>
        </a:spcAft>
        <a:defRPr sz="4400">
          <a:solidFill>
            <a:srgbClr val="FFFF00"/>
          </a:solidFill>
          <a:latin typeface="Times New Roman" pitchFamily="18" charset="0"/>
        </a:defRPr>
      </a:lvl2pPr>
      <a:lvl3pPr algn="ctr" rtl="0" eaLnBrk="1" fontAlgn="base" hangingPunct="1">
        <a:spcBef>
          <a:spcPct val="0"/>
        </a:spcBef>
        <a:spcAft>
          <a:spcPct val="0"/>
        </a:spcAft>
        <a:defRPr sz="4400">
          <a:solidFill>
            <a:srgbClr val="FFFF00"/>
          </a:solidFill>
          <a:latin typeface="Times New Roman" pitchFamily="18" charset="0"/>
        </a:defRPr>
      </a:lvl3pPr>
      <a:lvl4pPr algn="ctr" rtl="0" eaLnBrk="1" fontAlgn="base" hangingPunct="1">
        <a:spcBef>
          <a:spcPct val="0"/>
        </a:spcBef>
        <a:spcAft>
          <a:spcPct val="0"/>
        </a:spcAft>
        <a:defRPr sz="4400">
          <a:solidFill>
            <a:srgbClr val="FFFF00"/>
          </a:solidFill>
          <a:latin typeface="Times New Roman" pitchFamily="18" charset="0"/>
        </a:defRPr>
      </a:lvl4pPr>
      <a:lvl5pPr algn="ctr" rtl="0" eaLnBrk="1" fontAlgn="base" hangingPunct="1">
        <a:spcBef>
          <a:spcPct val="0"/>
        </a:spcBef>
        <a:spcAft>
          <a:spcPct val="0"/>
        </a:spcAft>
        <a:defRPr sz="4400">
          <a:solidFill>
            <a:srgbClr val="FFFF00"/>
          </a:solidFill>
          <a:latin typeface="Times New Roman" pitchFamily="18" charset="0"/>
        </a:defRPr>
      </a:lvl5pPr>
      <a:lvl6pPr marL="457200" algn="ctr" rtl="0" eaLnBrk="1" fontAlgn="base" hangingPunct="1">
        <a:spcBef>
          <a:spcPct val="0"/>
        </a:spcBef>
        <a:spcAft>
          <a:spcPct val="0"/>
        </a:spcAft>
        <a:defRPr sz="4400">
          <a:solidFill>
            <a:schemeClr val="bg1"/>
          </a:solidFill>
          <a:latin typeface="Times New Roman" pitchFamily="18" charset="0"/>
        </a:defRPr>
      </a:lvl6pPr>
      <a:lvl7pPr marL="914400" algn="ctr" rtl="0" eaLnBrk="1" fontAlgn="base" hangingPunct="1">
        <a:spcBef>
          <a:spcPct val="0"/>
        </a:spcBef>
        <a:spcAft>
          <a:spcPct val="0"/>
        </a:spcAft>
        <a:defRPr sz="4400">
          <a:solidFill>
            <a:schemeClr val="bg1"/>
          </a:solidFill>
          <a:latin typeface="Times New Roman" pitchFamily="18" charset="0"/>
        </a:defRPr>
      </a:lvl7pPr>
      <a:lvl8pPr marL="1371600" algn="ctr" rtl="0" eaLnBrk="1" fontAlgn="base" hangingPunct="1">
        <a:spcBef>
          <a:spcPct val="0"/>
        </a:spcBef>
        <a:spcAft>
          <a:spcPct val="0"/>
        </a:spcAft>
        <a:defRPr sz="4400">
          <a:solidFill>
            <a:schemeClr val="bg1"/>
          </a:solidFill>
          <a:latin typeface="Times New Roman" pitchFamily="18" charset="0"/>
        </a:defRPr>
      </a:lvl8pPr>
      <a:lvl9pPr marL="1828800" algn="ctr" rtl="0" eaLnBrk="1" fontAlgn="base" hangingPunct="1">
        <a:spcBef>
          <a:spcPct val="0"/>
        </a:spcBef>
        <a:spcAft>
          <a:spcPct val="0"/>
        </a:spcAft>
        <a:defRPr sz="4400">
          <a:solidFill>
            <a:schemeClr val="bg1"/>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bg1"/>
          </a:solidFill>
          <a:latin typeface="+mn-lt"/>
          <a:ea typeface="+mn-ea"/>
          <a:cs typeface="+mn-cs"/>
        </a:defRPr>
      </a:lvl1pPr>
      <a:lvl2pPr marL="742950" indent="-285750" algn="l" rtl="0" eaLnBrk="1" fontAlgn="base" hangingPunct="1">
        <a:spcBef>
          <a:spcPct val="20000"/>
        </a:spcBef>
        <a:spcAft>
          <a:spcPct val="0"/>
        </a:spcAft>
        <a:buChar char="–"/>
        <a:defRPr sz="2800">
          <a:solidFill>
            <a:schemeClr val="bg1"/>
          </a:solidFill>
          <a:latin typeface="+mn-lt"/>
        </a:defRPr>
      </a:lvl2pPr>
      <a:lvl3pPr marL="1143000" indent="-228600" algn="l" rtl="0" eaLnBrk="1" fontAlgn="base" hangingPunct="1">
        <a:spcBef>
          <a:spcPct val="20000"/>
        </a:spcBef>
        <a:spcAft>
          <a:spcPct val="0"/>
        </a:spcAft>
        <a:buChar char="•"/>
        <a:defRPr sz="2400">
          <a:solidFill>
            <a:schemeClr val="bg1"/>
          </a:solidFill>
          <a:latin typeface="+mn-lt"/>
        </a:defRPr>
      </a:lvl3pPr>
      <a:lvl4pPr marL="1600200" indent="-228600" algn="l" rtl="0" eaLnBrk="1" fontAlgn="base" hangingPunct="1">
        <a:spcBef>
          <a:spcPct val="20000"/>
        </a:spcBef>
        <a:spcAft>
          <a:spcPct val="0"/>
        </a:spcAft>
        <a:buChar char="–"/>
        <a:defRPr sz="2000">
          <a:solidFill>
            <a:schemeClr val="bg1"/>
          </a:solidFill>
          <a:latin typeface="+mn-lt"/>
        </a:defRPr>
      </a:lvl4pPr>
      <a:lvl5pPr marL="2057400" indent="-228600" algn="l" rtl="0" eaLnBrk="1" fontAlgn="base" hangingPunct="1">
        <a:spcBef>
          <a:spcPct val="20000"/>
        </a:spcBef>
        <a:spcAft>
          <a:spcPct val="0"/>
        </a:spcAft>
        <a:buChar char="»"/>
        <a:defRPr sz="2000">
          <a:solidFill>
            <a:schemeClr val="bg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hyperlink" Target="mailto:jrurangirwa@ph.lacounty.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9.emf"/><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2286000"/>
          </a:xfrm>
        </p:spPr>
        <p:txBody>
          <a:bodyPr>
            <a:normAutofit fontScale="90000"/>
          </a:bodyPr>
          <a:lstStyle/>
          <a:p>
            <a:r>
              <a:rPr lang="en-US" dirty="0" smtClean="0"/>
              <a:t>Toward Universal HIV Testing:</a:t>
            </a:r>
            <a:r>
              <a:rPr lang="en-US" sz="2000" dirty="0" smtClean="0"/>
              <a:t/>
            </a:r>
            <a:br>
              <a:rPr lang="en-US" sz="2000" dirty="0" smtClean="0"/>
            </a:br>
            <a:r>
              <a:rPr lang="en-US" dirty="0" smtClean="0"/>
              <a:t/>
            </a:r>
            <a:br>
              <a:rPr lang="en-US" dirty="0" smtClean="0"/>
            </a:br>
            <a:r>
              <a:rPr lang="en-US" i="1" dirty="0" smtClean="0"/>
              <a:t>Is the CDC Recommendation of “Opt-out” Screening the Answer?</a:t>
            </a:r>
            <a:endParaRPr lang="en-US" i="1" dirty="0"/>
          </a:p>
        </p:txBody>
      </p:sp>
      <p:sp>
        <p:nvSpPr>
          <p:cNvPr id="3" name="Subtitle 2"/>
          <p:cNvSpPr>
            <a:spLocks noGrp="1"/>
          </p:cNvSpPr>
          <p:nvPr>
            <p:ph type="subTitle" idx="1"/>
          </p:nvPr>
        </p:nvSpPr>
        <p:spPr>
          <a:xfrm>
            <a:off x="1066800" y="3200400"/>
            <a:ext cx="7315200" cy="1524000"/>
          </a:xfrm>
        </p:spPr>
        <p:txBody>
          <a:bodyPr>
            <a:normAutofit/>
          </a:bodyPr>
          <a:lstStyle/>
          <a:p>
            <a:r>
              <a:rPr lang="en-US" sz="2400" dirty="0" smtClean="0"/>
              <a:t>Jacqueline Rurangirwa, </a:t>
            </a:r>
            <a:r>
              <a:rPr lang="en-US" sz="2400" dirty="0" err="1" smtClean="0"/>
              <a:t>Anish</a:t>
            </a:r>
            <a:r>
              <a:rPr lang="en-US" sz="2400" dirty="0" smtClean="0"/>
              <a:t> </a:t>
            </a:r>
            <a:r>
              <a:rPr lang="en-US" sz="2400" dirty="0" err="1" smtClean="0"/>
              <a:t>Mahajan</a:t>
            </a:r>
            <a:r>
              <a:rPr lang="en-US" sz="2400" dirty="0" smtClean="0"/>
              <a:t>, </a:t>
            </a:r>
          </a:p>
          <a:p>
            <a:r>
              <a:rPr lang="en-US" sz="2400" dirty="0" err="1" smtClean="0"/>
              <a:t>Saloniki</a:t>
            </a:r>
            <a:r>
              <a:rPr lang="en-US" sz="2400" dirty="0" smtClean="0"/>
              <a:t> James, </a:t>
            </a:r>
            <a:r>
              <a:rPr lang="en-US" sz="2400" dirty="0" err="1" smtClean="0"/>
              <a:t>Janni</a:t>
            </a:r>
            <a:r>
              <a:rPr lang="en-US" sz="2400" dirty="0" smtClean="0"/>
              <a:t> </a:t>
            </a:r>
            <a:r>
              <a:rPr lang="en-US" sz="2400" dirty="0" err="1" smtClean="0"/>
              <a:t>Kinsler</a:t>
            </a:r>
            <a:r>
              <a:rPr lang="en-US" sz="2400" dirty="0" smtClean="0"/>
              <a:t>, </a:t>
            </a:r>
          </a:p>
          <a:p>
            <a:r>
              <a:rPr lang="en-US" sz="2400" dirty="0" err="1" smtClean="0"/>
              <a:t>Rishi</a:t>
            </a:r>
            <a:r>
              <a:rPr lang="en-US" sz="2400" dirty="0" smtClean="0"/>
              <a:t> </a:t>
            </a:r>
            <a:r>
              <a:rPr lang="en-US" sz="2400" dirty="0" err="1" smtClean="0"/>
              <a:t>Manchanda</a:t>
            </a:r>
            <a:r>
              <a:rPr lang="en-US" sz="2400" dirty="0" smtClean="0"/>
              <a:t>, </a:t>
            </a:r>
            <a:r>
              <a:rPr lang="en-US" sz="2400" dirty="0" err="1" smtClean="0"/>
              <a:t>Lakshmi</a:t>
            </a:r>
            <a:r>
              <a:rPr lang="en-US" sz="2400" dirty="0" smtClean="0"/>
              <a:t> </a:t>
            </a:r>
            <a:r>
              <a:rPr lang="en-US" sz="2400" dirty="0" err="1" smtClean="0"/>
              <a:t>Makam</a:t>
            </a:r>
            <a:r>
              <a:rPr lang="en-US" sz="2400" dirty="0" smtClean="0"/>
              <a:t>, Jennifer Sayles</a:t>
            </a:r>
          </a:p>
          <a:p>
            <a:endParaRPr lang="en-US" sz="2400" dirty="0"/>
          </a:p>
        </p:txBody>
      </p:sp>
      <p:sp>
        <p:nvSpPr>
          <p:cNvPr id="4" name="TextBox 3"/>
          <p:cNvSpPr txBox="1"/>
          <p:nvPr/>
        </p:nvSpPr>
        <p:spPr>
          <a:xfrm>
            <a:off x="2362200" y="4953000"/>
            <a:ext cx="4648200" cy="923330"/>
          </a:xfrm>
          <a:prstGeom prst="rect">
            <a:avLst/>
          </a:prstGeom>
          <a:noFill/>
        </p:spPr>
        <p:txBody>
          <a:bodyPr wrap="square" rtlCol="0">
            <a:spAutoFit/>
          </a:bodyPr>
          <a:lstStyle/>
          <a:p>
            <a:pPr algn="ctr"/>
            <a:r>
              <a:rPr lang="en-US" b="1" dirty="0" smtClean="0">
                <a:solidFill>
                  <a:schemeClr val="bg1"/>
                </a:solidFill>
              </a:rPr>
              <a:t>National HIV Prevention Conference</a:t>
            </a:r>
          </a:p>
          <a:p>
            <a:pPr algn="ctr"/>
            <a:r>
              <a:rPr lang="en-US" dirty="0" smtClean="0">
                <a:solidFill>
                  <a:schemeClr val="bg1"/>
                </a:solidFill>
              </a:rPr>
              <a:t>August 15, 2011</a:t>
            </a:r>
          </a:p>
          <a:p>
            <a:pPr algn="ctr"/>
            <a:r>
              <a:rPr lang="en-US" dirty="0" smtClean="0">
                <a:solidFill>
                  <a:schemeClr val="bg1"/>
                </a:solidFill>
              </a:rPr>
              <a:t>Atlanta, GA</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35" name="Rectangle 171"/>
          <p:cNvSpPr>
            <a:spLocks noGrp="1" noChangeArrowheads="1"/>
          </p:cNvSpPr>
          <p:nvPr>
            <p:ph type="title"/>
          </p:nvPr>
        </p:nvSpPr>
        <p:spPr>
          <a:xfrm>
            <a:off x="457200" y="165100"/>
            <a:ext cx="8229600" cy="868362"/>
          </a:xfrm>
        </p:spPr>
        <p:txBody>
          <a:bodyPr/>
          <a:lstStyle/>
          <a:p>
            <a:r>
              <a:rPr lang="en-US" dirty="0" smtClean="0"/>
              <a:t>Study Design</a:t>
            </a:r>
            <a:endParaRPr lang="en-US" dirty="0"/>
          </a:p>
        </p:txBody>
      </p:sp>
      <p:graphicFrame>
        <p:nvGraphicFramePr>
          <p:cNvPr id="62633" name="Group 169"/>
          <p:cNvGraphicFramePr>
            <a:graphicFrameLocks noGrp="1"/>
          </p:cNvGraphicFramePr>
          <p:nvPr>
            <p:ph sz="half" idx="1"/>
          </p:nvPr>
        </p:nvGraphicFramePr>
        <p:xfrm>
          <a:off x="457200" y="1244150"/>
          <a:ext cx="8305799" cy="2565850"/>
        </p:xfrm>
        <a:graphic>
          <a:graphicData uri="http://schemas.openxmlformats.org/drawingml/2006/table">
            <a:tbl>
              <a:tblPr>
                <a:tableStyleId>{69C7853C-536D-4A76-A0AE-DD22124D55A5}</a:tableStyleId>
              </a:tblPr>
              <a:tblGrid>
                <a:gridCol w="918563"/>
                <a:gridCol w="1827593"/>
                <a:gridCol w="143612"/>
                <a:gridCol w="1754489"/>
                <a:gridCol w="1830771"/>
                <a:gridCol w="1830771"/>
              </a:tblGrid>
              <a:tr h="397140">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normalizeH="0" baseline="0" dirty="0" smtClean="0">
                          <a:ln>
                            <a:noFill/>
                          </a:ln>
                          <a:effectLst/>
                        </a:rPr>
                        <a:t>Clinic</a:t>
                      </a:r>
                      <a:endParaRPr kumimoji="0" lang="en-US" sz="20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44649" marR="4464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normalizeH="0" baseline="0" dirty="0" smtClean="0">
                          <a:ln>
                            <a:noFill/>
                          </a:ln>
                          <a:effectLst/>
                        </a:rPr>
                        <a:t>Baseline</a:t>
                      </a:r>
                      <a:endParaRPr kumimoji="0" lang="en-US" sz="20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44649" marR="4464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normalizeH="0" baseline="0" dirty="0" smtClean="0">
                          <a:ln>
                            <a:noFill/>
                          </a:ln>
                          <a:effectLst/>
                        </a:rPr>
                        <a:t>Intervention</a:t>
                      </a:r>
                      <a:endParaRPr kumimoji="0" lang="en-US" sz="20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44649" marR="4464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tr>
              <a:tr h="371549">
                <a:tc vMerge="1">
                  <a:txBody>
                    <a:bodyPr/>
                    <a:lstStyle/>
                    <a:p>
                      <a:endParaRPr lang="en-US"/>
                    </a:p>
                  </a:txBody>
                  <a:tcPr/>
                </a:tc>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normalizeH="0" baseline="0" dirty="0" smtClean="0">
                          <a:ln>
                            <a:noFill/>
                          </a:ln>
                          <a:effectLst/>
                        </a:rPr>
                        <a:t>Months -3 to 0</a:t>
                      </a:r>
                      <a:endParaRPr kumimoji="0" lang="en-US" sz="20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44649" marR="4464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normalizeH="0" baseline="0" dirty="0" smtClean="0">
                          <a:ln>
                            <a:noFill/>
                          </a:ln>
                          <a:effectLst/>
                        </a:rPr>
                        <a:t>Months 1 to 2 </a:t>
                      </a:r>
                      <a:endParaRPr kumimoji="0" lang="en-US" sz="20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44649" marR="4464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normalizeH="0" baseline="0" dirty="0" smtClean="0">
                          <a:ln>
                            <a:noFill/>
                          </a:ln>
                          <a:effectLst/>
                        </a:rPr>
                        <a:t>Months 3 to 4 </a:t>
                      </a:r>
                      <a:endParaRPr kumimoji="0" lang="en-US" sz="20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44649" marR="4464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normalizeH="0" baseline="0" dirty="0" smtClean="0">
                          <a:ln>
                            <a:noFill/>
                          </a:ln>
                          <a:effectLst/>
                        </a:rPr>
                        <a:t>Months 5 – 6 </a:t>
                      </a:r>
                      <a:endParaRPr kumimoji="0" lang="en-US" sz="20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44649" marR="4464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709734">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ea typeface="Times New Roman" pitchFamily="18" charset="0"/>
                          <a:cs typeface="Arial" charset="0"/>
                        </a:rPr>
                        <a:t>A</a:t>
                      </a:r>
                    </a:p>
                  </a:txBody>
                  <a:tcPr marL="44649" marR="446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Physician</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risk-based</a:t>
                      </a:r>
                    </a:p>
                  </a:txBody>
                  <a:tcPr marL="44649" marR="446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Physician</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Opt-Out</a:t>
                      </a:r>
                    </a:p>
                  </a:txBody>
                  <a:tcPr marL="44649" marR="446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Nurse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Opt-In</a:t>
                      </a:r>
                    </a:p>
                  </a:txBody>
                  <a:tcPr marL="44649" marR="446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25000"/>
                        <a:lumOff val="75000"/>
                      </a:schemeClr>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Nurse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Opt-Out</a:t>
                      </a:r>
                    </a:p>
                  </a:txBody>
                  <a:tcPr marL="44649" marR="446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r h="227699">
                <a:tc gridSpan="6">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800" b="1" i="0" u="none" strike="noStrike" cap="none" normalizeH="0" baseline="0" dirty="0" smtClean="0">
                        <a:ln>
                          <a:noFill/>
                        </a:ln>
                        <a:solidFill>
                          <a:schemeClr val="tx1"/>
                        </a:solidFill>
                        <a:effectLst/>
                        <a:latin typeface="Arial" charset="0"/>
                      </a:endParaRPr>
                    </a:p>
                  </a:txBody>
                  <a:tcPr marL="44649" marR="446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35037">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B</a:t>
                      </a:r>
                      <a:endParaRPr kumimoji="0" lang="en-US" sz="18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44649" marR="446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Physician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risk-based</a:t>
                      </a:r>
                    </a:p>
                  </a:txBody>
                  <a:tcPr marL="44649" marR="446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Physician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Opt-Out  </a:t>
                      </a:r>
                      <a:endParaRPr kumimoji="0" lang="en-US" sz="1800" b="1" i="0" u="none" strike="noStrike" cap="none" normalizeH="0" baseline="0" dirty="0" smtClean="0">
                        <a:ln>
                          <a:noFill/>
                        </a:ln>
                        <a:solidFill>
                          <a:schemeClr val="tx1"/>
                        </a:solidFill>
                        <a:effectLst/>
                        <a:latin typeface="Arial" charset="0"/>
                      </a:endParaRPr>
                    </a:p>
                  </a:txBody>
                  <a:tcPr marL="44649" marR="446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Nurse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Opt-Out</a:t>
                      </a:r>
                    </a:p>
                  </a:txBody>
                  <a:tcPr marL="44649" marR="446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Nurse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smtClean="0">
                          <a:ln>
                            <a:noFill/>
                          </a:ln>
                          <a:effectLst/>
                        </a:rPr>
                        <a:t>Opt-In</a:t>
                      </a:r>
                      <a:endParaRPr kumimoji="0" lang="en-US" sz="1800" b="1"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txBody>
                  <a:tcPr marL="44649" marR="446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25000"/>
                        <a:lumOff val="75000"/>
                      </a:schemeClr>
                    </a:solidFill>
                  </a:tcPr>
                </a:tc>
              </a:tr>
            </a:tbl>
          </a:graphicData>
        </a:graphic>
      </p:graphicFrame>
      <p:sp>
        <p:nvSpPr>
          <p:cNvPr id="7" name="Content Placeholder 6"/>
          <p:cNvSpPr>
            <a:spLocks noGrp="1"/>
          </p:cNvSpPr>
          <p:nvPr>
            <p:ph sz="half" idx="2"/>
          </p:nvPr>
        </p:nvSpPr>
        <p:spPr>
          <a:xfrm>
            <a:off x="457200" y="4114801"/>
            <a:ext cx="8229600" cy="1447799"/>
          </a:xfrm>
        </p:spPr>
        <p:txBody>
          <a:bodyPr/>
          <a:lstStyle/>
          <a:p>
            <a:r>
              <a:rPr lang="en-US" dirty="0" smtClean="0"/>
              <a:t>Eligibility: 18 – 64 years</a:t>
            </a:r>
          </a:p>
          <a:p>
            <a:r>
              <a:rPr lang="en-US" dirty="0" smtClean="0"/>
              <a:t>Rapid HIV screening</a:t>
            </a:r>
          </a:p>
          <a:p>
            <a:endParaRPr lang="en-US" dirty="0"/>
          </a:p>
        </p:txBody>
      </p:sp>
      <p:sp>
        <p:nvSpPr>
          <p:cNvPr id="62634" name="Text Box 170"/>
          <p:cNvSpPr txBox="1">
            <a:spLocks noChangeArrowheads="1"/>
          </p:cNvSpPr>
          <p:nvPr/>
        </p:nvSpPr>
        <p:spPr bwMode="auto">
          <a:xfrm>
            <a:off x="1889125" y="2779713"/>
            <a:ext cx="184150" cy="366712"/>
          </a:xfrm>
          <a:prstGeom prst="rect">
            <a:avLst/>
          </a:prstGeom>
          <a:noFill/>
          <a:ln w="9525">
            <a:noFill/>
            <a:miter lim="800000"/>
            <a:headEnd/>
            <a:tailEnd/>
          </a:ln>
          <a:effectLst/>
        </p:spPr>
        <p:txBody>
          <a:bodyPr wrap="none">
            <a:spAutoFit/>
          </a:bodyPr>
          <a:lstStyle/>
          <a:p>
            <a:endParaRPr lang="en-US"/>
          </a:p>
        </p:txBody>
      </p:sp>
      <p:sp>
        <p:nvSpPr>
          <p:cNvPr id="6" name="Slide Number Placeholder 5"/>
          <p:cNvSpPr>
            <a:spLocks noGrp="1"/>
          </p:cNvSpPr>
          <p:nvPr>
            <p:ph type="sldNum" sz="quarter" idx="12"/>
          </p:nvPr>
        </p:nvSpPr>
        <p:spPr/>
        <p:txBody>
          <a:bodyPr/>
          <a:lstStyle/>
          <a:p>
            <a:fld id="{55F55682-9049-446E-B0BF-B36C3BA7022D}"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152400"/>
            <a:ext cx="8229600" cy="990600"/>
          </a:xfrm>
        </p:spPr>
        <p:txBody>
          <a:bodyPr/>
          <a:lstStyle/>
          <a:p>
            <a:r>
              <a:rPr lang="en-US" dirty="0" smtClean="0"/>
              <a:t>Data &amp; Analytic Methods</a:t>
            </a:r>
          </a:p>
        </p:txBody>
      </p:sp>
      <p:sp>
        <p:nvSpPr>
          <p:cNvPr id="14339" name="Rectangle 3"/>
          <p:cNvSpPr>
            <a:spLocks noGrp="1" noChangeArrowheads="1"/>
          </p:cNvSpPr>
          <p:nvPr>
            <p:ph type="body" idx="1"/>
          </p:nvPr>
        </p:nvSpPr>
        <p:spPr>
          <a:xfrm>
            <a:off x="457200" y="1219200"/>
            <a:ext cx="8229600" cy="4800600"/>
          </a:xfrm>
        </p:spPr>
        <p:txBody>
          <a:bodyPr>
            <a:normAutofit fontScale="77500" lnSpcReduction="20000"/>
          </a:bodyPr>
          <a:lstStyle/>
          <a:p>
            <a:pPr>
              <a:buNone/>
            </a:pPr>
            <a:r>
              <a:rPr lang="en-US" b="1" dirty="0" smtClean="0"/>
              <a:t>Data Collection</a:t>
            </a:r>
          </a:p>
          <a:p>
            <a:r>
              <a:rPr lang="en-US" dirty="0" smtClean="0"/>
              <a:t>Medical record </a:t>
            </a:r>
          </a:p>
          <a:p>
            <a:pPr lvl="1"/>
            <a:r>
              <a:rPr lang="en-US" dirty="0" smtClean="0"/>
              <a:t>Accept vs. decline testing</a:t>
            </a:r>
          </a:p>
          <a:p>
            <a:pPr lvl="1"/>
            <a:r>
              <a:rPr lang="en-US" dirty="0" smtClean="0"/>
              <a:t>Demographic characteristics</a:t>
            </a:r>
          </a:p>
          <a:p>
            <a:pPr lvl="1"/>
            <a:r>
              <a:rPr lang="en-US" dirty="0" smtClean="0"/>
              <a:t>Previous HIV test in the last 6 months</a:t>
            </a:r>
          </a:p>
          <a:p>
            <a:pPr lvl="1"/>
            <a:r>
              <a:rPr lang="en-US" dirty="0" smtClean="0"/>
              <a:t>Study phase of testing</a:t>
            </a:r>
          </a:p>
          <a:p>
            <a:pPr lvl="1"/>
            <a:endParaRPr lang="en-US" dirty="0" smtClean="0"/>
          </a:p>
          <a:p>
            <a:pPr>
              <a:buNone/>
            </a:pPr>
            <a:r>
              <a:rPr lang="en-US" b="1" dirty="0" smtClean="0"/>
              <a:t>Data Analysis</a:t>
            </a:r>
          </a:p>
          <a:p>
            <a:r>
              <a:rPr lang="en-US" dirty="0" smtClean="0"/>
              <a:t>Chi-square to assess differences in test offer and acceptance</a:t>
            </a:r>
          </a:p>
          <a:p>
            <a:r>
              <a:rPr lang="en-US" dirty="0" smtClean="0"/>
              <a:t>Multivariate logistic regression to assess associations between acceptance of testing and phase of screening and other patient characteristics  </a:t>
            </a:r>
          </a:p>
        </p:txBody>
      </p:sp>
      <p:sp>
        <p:nvSpPr>
          <p:cNvPr id="4" name="Slide Number Placeholder 3"/>
          <p:cNvSpPr>
            <a:spLocks noGrp="1"/>
          </p:cNvSpPr>
          <p:nvPr>
            <p:ph type="sldNum" sz="quarter" idx="12"/>
          </p:nvPr>
        </p:nvSpPr>
        <p:spPr/>
        <p:txBody>
          <a:bodyPr/>
          <a:lstStyle/>
          <a:p>
            <a:fld id="{55F55682-9049-446E-B0BF-B36C3BA7022D}"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lstStyle/>
          <a:p>
            <a:r>
              <a:rPr lang="en-US" dirty="0" smtClean="0"/>
              <a:t>Overall HIV Test Acceptance</a:t>
            </a:r>
            <a:endParaRPr lang="en-US" dirty="0"/>
          </a:p>
        </p:txBody>
      </p:sp>
      <p:graphicFrame>
        <p:nvGraphicFramePr>
          <p:cNvPr id="5" name="Content Placeholder 4"/>
          <p:cNvGraphicFramePr>
            <a:graphicFrameLocks noGrp="1"/>
          </p:cNvGraphicFramePr>
          <p:nvPr>
            <p:ph idx="1"/>
          </p:nvPr>
        </p:nvGraphicFramePr>
        <p:xfrm>
          <a:off x="381000" y="960120"/>
          <a:ext cx="8229600" cy="4754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55F55682-9049-446E-B0BF-B36C3BA7022D}" type="slidenum">
              <a:rPr lang="en-US" smtClean="0"/>
              <a:pPr/>
              <a:t>12</a:t>
            </a:fld>
            <a:endParaRPr lang="en-US"/>
          </a:p>
        </p:txBody>
      </p:sp>
      <p:sp>
        <p:nvSpPr>
          <p:cNvPr id="6" name="Text Box 26"/>
          <p:cNvSpPr txBox="1">
            <a:spLocks noChangeArrowheads="1"/>
          </p:cNvSpPr>
          <p:nvPr/>
        </p:nvSpPr>
        <p:spPr bwMode="auto">
          <a:xfrm>
            <a:off x="685800" y="5715000"/>
            <a:ext cx="7905750" cy="366713"/>
          </a:xfrm>
          <a:prstGeom prst="rect">
            <a:avLst/>
          </a:prstGeom>
          <a:noFill/>
          <a:ln w="9525">
            <a:noFill/>
            <a:miter lim="800000"/>
            <a:headEnd/>
            <a:tailEnd/>
          </a:ln>
          <a:effectLst/>
        </p:spPr>
        <p:txBody>
          <a:bodyPr wrap="none">
            <a:spAutoFit/>
          </a:bodyPr>
          <a:lstStyle/>
          <a:p>
            <a:r>
              <a:rPr lang="en-US" dirty="0">
                <a:solidFill>
                  <a:schemeClr val="bg1"/>
                </a:solidFill>
              </a:rPr>
              <a:t>*HIV screening was offered in 25 to 35% of encounters with eligible patients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152400"/>
            <a:ext cx="8229600" cy="990600"/>
          </a:xfrm>
        </p:spPr>
        <p:txBody>
          <a:bodyPr>
            <a:normAutofit fontScale="90000"/>
          </a:bodyPr>
          <a:lstStyle/>
          <a:p>
            <a:r>
              <a:rPr lang="en-US" dirty="0" smtClean="0"/>
              <a:t>Demographic Characteristics of Clients Offered an HIV Test</a:t>
            </a:r>
          </a:p>
        </p:txBody>
      </p:sp>
      <p:graphicFrame>
        <p:nvGraphicFramePr>
          <p:cNvPr id="148678" name="Group 198"/>
          <p:cNvGraphicFramePr>
            <a:graphicFrameLocks noGrp="1"/>
          </p:cNvGraphicFramePr>
          <p:nvPr>
            <p:ph idx="1"/>
          </p:nvPr>
        </p:nvGraphicFramePr>
        <p:xfrm>
          <a:off x="457200" y="1300414"/>
          <a:ext cx="8534400" cy="4702178"/>
        </p:xfrm>
        <a:graphic>
          <a:graphicData uri="http://schemas.openxmlformats.org/drawingml/2006/table">
            <a:tbl>
              <a:tblPr>
                <a:tableStyleId>{85BE263C-DBD7-4A20-BB59-AAB30ACAA65A}</a:tableStyleId>
              </a:tblPr>
              <a:tblGrid>
                <a:gridCol w="2971800"/>
                <a:gridCol w="2895600"/>
                <a:gridCol w="2667000"/>
              </a:tblGrid>
              <a:tr h="5318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u="none" strike="noStrike" cap="none" normalizeH="0" baseline="0" dirty="0" smtClean="0">
                          <a:ln>
                            <a:noFill/>
                          </a:ln>
                          <a:effectLst/>
                        </a:rPr>
                        <a:t>Characteristic</a:t>
                      </a:r>
                      <a:endParaRPr kumimoji="0" lang="en-US" sz="2800" b="1" i="0" u="none" strike="noStrike" cap="none" normalizeH="0" baseline="0" dirty="0" smtClean="0">
                        <a:ln>
                          <a:noFill/>
                        </a:ln>
                        <a:solidFill>
                          <a:srgbClr val="000099"/>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u="none" strike="noStrike" cap="none" normalizeH="0" baseline="0" dirty="0" smtClean="0">
                          <a:ln>
                            <a:noFill/>
                          </a:ln>
                          <a:effectLst/>
                        </a:rPr>
                        <a:t>Clinic A</a:t>
                      </a:r>
                      <a:endParaRPr kumimoji="0" lang="en-US" sz="2800" b="1" i="0" u="none" strike="noStrike" cap="none" normalizeH="0" baseline="0" dirty="0" smtClean="0">
                        <a:ln>
                          <a:noFill/>
                        </a:ln>
                        <a:solidFill>
                          <a:srgbClr val="000099"/>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u="none" strike="noStrike" cap="none" normalizeH="0" baseline="0" dirty="0" smtClean="0">
                          <a:ln>
                            <a:noFill/>
                          </a:ln>
                          <a:effectLst/>
                        </a:rPr>
                        <a:t>Clinic B</a:t>
                      </a:r>
                      <a:endParaRPr kumimoji="0" lang="en-US" sz="2800" b="1" i="0" u="none" strike="noStrike" cap="none" normalizeH="0" baseline="0" dirty="0" smtClean="0">
                        <a:ln>
                          <a:noFill/>
                        </a:ln>
                        <a:solidFill>
                          <a:srgbClr val="000099"/>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lumMod val="10000"/>
                        <a:lumOff val="90000"/>
                      </a:schemeClr>
                    </a:solidFill>
                  </a:tcPr>
                </a:tc>
              </a:tr>
              <a:tr h="468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u="none" strike="noStrike" cap="none" normalizeH="0" baseline="0" dirty="0" smtClean="0">
                          <a:ln>
                            <a:noFill/>
                          </a:ln>
                          <a:effectLst/>
                        </a:rPr>
                        <a:t>Total N</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u="none" strike="noStrike" cap="none" normalizeH="0" baseline="0" dirty="0" smtClean="0">
                          <a:ln>
                            <a:noFill/>
                          </a:ln>
                          <a:effectLst/>
                        </a:rPr>
                        <a:t>2,899</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u="none" strike="noStrike" cap="none" normalizeH="0" baseline="0" dirty="0" smtClean="0">
                          <a:ln>
                            <a:noFill/>
                          </a:ln>
                          <a:effectLst/>
                        </a:rPr>
                        <a:t>1,467</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468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Female</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60%</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65%</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468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Latino</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57%</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86%</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African-American</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40%</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11%</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468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&lt; 30 years</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5%</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26%</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tcPr>
                </a:tc>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31 – 49 years</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32%</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51%</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tcPr>
                </a:tc>
              </a:tr>
              <a:tr h="468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50 – 64 years</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54%</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22%</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tcPr>
                </a:tc>
              </a:tr>
              <a:tr h="452438">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2400" u="none" strike="noStrike" cap="none" normalizeH="0" baseline="0" dirty="0" smtClean="0">
                          <a:ln>
                            <a:noFill/>
                          </a:ln>
                          <a:effectLst/>
                        </a:rPr>
                        <a:t>&gt; 65 years</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9%</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1%</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Tested in last 6 mos.</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20%</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7%</a:t>
                      </a:r>
                      <a:endParaRPr kumimoji="0" lang="en-US" sz="2400" b="1" i="0" u="none" strike="noStrike" cap="none" normalizeH="0" baseline="0" dirty="0" smtClean="0">
                        <a:ln>
                          <a:noFill/>
                        </a:ln>
                        <a:solidFill>
                          <a:schemeClr val="tx1"/>
                        </a:solidFill>
                        <a:effectLst/>
                        <a:latin typeface="Arial" charset="0"/>
                      </a:endParaRPr>
                    </a:p>
                  </a:txBody>
                  <a:tcPr horzOverflow="overflow">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tcPr>
                </a:tc>
              </a:tr>
            </a:tbl>
          </a:graphicData>
        </a:graphic>
      </p:graphicFrame>
      <p:sp>
        <p:nvSpPr>
          <p:cNvPr id="4" name="Slide Number Placeholder 3"/>
          <p:cNvSpPr>
            <a:spLocks noGrp="1"/>
          </p:cNvSpPr>
          <p:nvPr>
            <p:ph type="sldNum" sz="quarter" idx="12"/>
          </p:nvPr>
        </p:nvSpPr>
        <p:spPr/>
        <p:txBody>
          <a:bodyPr/>
          <a:lstStyle/>
          <a:p>
            <a:fld id="{55F55682-9049-446E-B0BF-B36C3BA7022D}"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sz="quarter"/>
          </p:nvPr>
        </p:nvSpPr>
        <p:spPr>
          <a:xfrm>
            <a:off x="457200" y="228600"/>
            <a:ext cx="8229600" cy="1143000"/>
          </a:xfrm>
        </p:spPr>
        <p:txBody>
          <a:bodyPr>
            <a:normAutofit fontScale="90000"/>
          </a:bodyPr>
          <a:lstStyle/>
          <a:p>
            <a:r>
              <a:rPr lang="en-US" dirty="0" smtClean="0"/>
              <a:t>Test Offer, Acceptance, </a:t>
            </a:r>
            <a:br>
              <a:rPr lang="en-US" dirty="0" smtClean="0"/>
            </a:br>
            <a:r>
              <a:rPr lang="en-US" dirty="0" smtClean="0"/>
              <a:t>&amp; Screening Rate by Phase </a:t>
            </a:r>
          </a:p>
        </p:txBody>
      </p:sp>
      <p:graphicFrame>
        <p:nvGraphicFramePr>
          <p:cNvPr id="84207" name="Group 239"/>
          <p:cNvGraphicFramePr>
            <a:graphicFrameLocks noGrp="1"/>
          </p:cNvGraphicFramePr>
          <p:nvPr>
            <p:ph sz="quarter" idx="1"/>
          </p:nvPr>
        </p:nvGraphicFramePr>
        <p:xfrm>
          <a:off x="457200" y="1752600"/>
          <a:ext cx="8305799" cy="896112"/>
        </p:xfrm>
        <a:graphic>
          <a:graphicData uri="http://schemas.openxmlformats.org/drawingml/2006/table">
            <a:tbl>
              <a:tblPr>
                <a:tableStyleId>{18603FDC-E32A-4AB5-989C-0864C3EAD2B8}</a:tableStyleId>
              </a:tblPr>
              <a:tblGrid>
                <a:gridCol w="2092301"/>
                <a:gridCol w="1394867"/>
                <a:gridCol w="1394867"/>
                <a:gridCol w="1711882"/>
                <a:gridCol w="1711882"/>
              </a:tblGrid>
              <a:tr h="685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u="none" strike="noStrike" cap="none" normalizeH="0" baseline="0" dirty="0" smtClean="0">
                          <a:ln>
                            <a:noFill/>
                          </a:ln>
                          <a:solidFill>
                            <a:schemeClr val="bg1"/>
                          </a:solidFill>
                          <a:effectLst/>
                        </a:rPr>
                        <a:t>Testing Phase</a:t>
                      </a:r>
                      <a:endParaRPr kumimoji="0" lang="en-US" sz="2400" b="1" i="0" u="none" strike="noStrike" cap="none" normalizeH="0" baseline="0" dirty="0" smtClean="0">
                        <a:ln>
                          <a:noFill/>
                        </a:ln>
                        <a:solidFill>
                          <a:schemeClr val="bg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bg1"/>
                          </a:solidFill>
                          <a:effectLst/>
                          <a:latin typeface="Arial" charset="0"/>
                        </a:rPr>
                        <a:t>Eligible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bg1"/>
                          </a:solidFill>
                          <a:effectLst/>
                          <a:latin typeface="Arial"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u="none" strike="noStrike" cap="none" normalizeH="0" baseline="0" dirty="0" smtClean="0">
                          <a:ln>
                            <a:noFill/>
                          </a:ln>
                          <a:solidFill>
                            <a:schemeClr val="bg1"/>
                          </a:solidFill>
                          <a:effectLst/>
                        </a:rPr>
                        <a:t>% Offered</a:t>
                      </a:r>
                      <a:endParaRPr kumimoji="0" lang="en-US" sz="2400" b="1" i="0" u="none" strike="noStrike" cap="none" normalizeH="0" baseline="0" dirty="0" smtClean="0">
                        <a:ln>
                          <a:noFill/>
                        </a:ln>
                        <a:solidFill>
                          <a:schemeClr val="bg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u="none" strike="noStrike" cap="none" normalizeH="0" baseline="0" dirty="0" smtClean="0">
                          <a:ln>
                            <a:noFill/>
                          </a:ln>
                          <a:solidFill>
                            <a:schemeClr val="bg1"/>
                          </a:solidFill>
                          <a:effectLst/>
                        </a:rPr>
                        <a:t>% Accepting</a:t>
                      </a:r>
                      <a:endParaRPr kumimoji="0" lang="en-US" sz="2400" b="1" i="0" u="none" strike="noStrike" cap="none" normalizeH="0" baseline="0" dirty="0" smtClean="0">
                        <a:ln>
                          <a:noFill/>
                        </a:ln>
                        <a:solidFill>
                          <a:schemeClr val="bg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u="none" strike="noStrike" cap="none" normalizeH="0" baseline="0" dirty="0" smtClean="0">
                          <a:ln>
                            <a:noFill/>
                          </a:ln>
                          <a:solidFill>
                            <a:schemeClr val="bg1"/>
                          </a:solidFill>
                          <a:effectLst/>
                        </a:rPr>
                        <a:t>Screening Rate (%)</a:t>
                      </a:r>
                      <a:endParaRPr kumimoji="0" lang="en-US" sz="2400" b="1" i="0" u="none" strike="noStrike" cap="none" normalizeH="0" baseline="0" dirty="0" smtClean="0">
                        <a:ln>
                          <a:noFill/>
                        </a:ln>
                        <a:solidFill>
                          <a:schemeClr val="bg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84199" name="Group 231"/>
          <p:cNvGraphicFramePr>
            <a:graphicFrameLocks noGrp="1"/>
          </p:cNvGraphicFramePr>
          <p:nvPr>
            <p:ph sz="quarter" idx="2"/>
          </p:nvPr>
        </p:nvGraphicFramePr>
        <p:xfrm>
          <a:off x="442452" y="2804160"/>
          <a:ext cx="8305801" cy="609600"/>
        </p:xfrm>
        <a:graphic>
          <a:graphicData uri="http://schemas.openxmlformats.org/drawingml/2006/table">
            <a:tbl>
              <a:tblPr>
                <a:tableStyleId>{D7AC3CCA-C797-4891-BE02-D94E43425B78}</a:tableStyleId>
              </a:tblPr>
              <a:tblGrid>
                <a:gridCol w="2089214"/>
                <a:gridCol w="1405063"/>
                <a:gridCol w="1405063"/>
                <a:gridCol w="1726121"/>
                <a:gridCol w="1680340"/>
              </a:tblGrid>
              <a:tr h="609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u="none" strike="noStrike" cap="none" normalizeH="0" baseline="0" dirty="0" smtClean="0">
                          <a:ln>
                            <a:noFill/>
                          </a:ln>
                          <a:solidFill>
                            <a:schemeClr val="tx1"/>
                          </a:solidFill>
                          <a:effectLst/>
                        </a:rPr>
                        <a:t>Risk-Based</a:t>
                      </a:r>
                      <a:endParaRPr kumimoji="0" lang="en-US" sz="26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rPr>
                        <a:t>5,303</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solidFill>
                            <a:schemeClr val="tx1"/>
                          </a:solidFill>
                          <a:effectLst/>
                        </a:rPr>
                        <a:t>13%</a:t>
                      </a:r>
                      <a:endParaRPr kumimoji="0" lang="en-US" sz="24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solidFill>
                            <a:schemeClr val="tx1"/>
                          </a:solidFill>
                          <a:effectLst/>
                        </a:rPr>
                        <a:t>67%</a:t>
                      </a:r>
                      <a:endParaRPr kumimoji="0" lang="en-US" sz="24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solidFill>
                            <a:schemeClr val="tx1"/>
                          </a:solidFill>
                          <a:effectLst/>
                        </a:rPr>
                        <a:t>9%</a:t>
                      </a:r>
                      <a:endParaRPr kumimoji="0" lang="en-US" sz="2400" b="1" i="0" u="none" strike="noStrike" cap="none" normalizeH="0" baseline="0" dirty="0" smtClean="0">
                        <a:ln>
                          <a:noFill/>
                        </a:ln>
                        <a:solidFill>
                          <a:schemeClr val="tx1"/>
                        </a:solidFill>
                        <a:effectLst/>
                        <a:latin typeface="Arial" charset="0"/>
                      </a:endParaRPr>
                    </a:p>
                  </a:txBody>
                  <a:tcPr horzOverflow="overflow"/>
                </a:tc>
              </a:tr>
            </a:tbl>
          </a:graphicData>
        </a:graphic>
      </p:graphicFrame>
      <p:graphicFrame>
        <p:nvGraphicFramePr>
          <p:cNvPr id="84201" name="Group 233"/>
          <p:cNvGraphicFramePr>
            <a:graphicFrameLocks noGrp="1"/>
          </p:cNvGraphicFramePr>
          <p:nvPr>
            <p:ph sz="quarter" idx="3"/>
          </p:nvPr>
        </p:nvGraphicFramePr>
        <p:xfrm>
          <a:off x="457200" y="4419600"/>
          <a:ext cx="8305800" cy="609600"/>
        </p:xfrm>
        <a:graphic>
          <a:graphicData uri="http://schemas.openxmlformats.org/drawingml/2006/table">
            <a:tbl>
              <a:tblPr>
                <a:tableStyleId>{69C7853C-536D-4A76-A0AE-DD22124D55A5}</a:tableStyleId>
              </a:tblPr>
              <a:tblGrid>
                <a:gridCol w="2092301"/>
                <a:gridCol w="1394867"/>
                <a:gridCol w="1394867"/>
                <a:gridCol w="1726413"/>
                <a:gridCol w="1697352"/>
              </a:tblGrid>
              <a:tr h="609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u="none" strike="noStrike" cap="none" normalizeH="0" baseline="0" dirty="0" smtClean="0">
                          <a:ln>
                            <a:noFill/>
                          </a:ln>
                          <a:effectLst/>
                        </a:rPr>
                        <a:t>RN Opt-Out</a:t>
                      </a:r>
                      <a:endParaRPr kumimoji="0" lang="en-US" sz="26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rPr>
                        <a:t>4,321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27%</a:t>
                      </a:r>
                      <a:endParaRPr kumimoji="0" lang="en-US" sz="24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54%</a:t>
                      </a:r>
                      <a:endParaRPr kumimoji="0" lang="en-US" sz="24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15%</a:t>
                      </a:r>
                      <a:endParaRPr kumimoji="0" lang="en-US" sz="24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84200" name="Group 232"/>
          <p:cNvGraphicFramePr>
            <a:graphicFrameLocks noGrp="1"/>
          </p:cNvGraphicFramePr>
          <p:nvPr>
            <p:ph sz="quarter" idx="4"/>
          </p:nvPr>
        </p:nvGraphicFramePr>
        <p:xfrm>
          <a:off x="457200" y="3627120"/>
          <a:ext cx="8305800" cy="609600"/>
        </p:xfrm>
        <a:graphic>
          <a:graphicData uri="http://schemas.openxmlformats.org/drawingml/2006/table">
            <a:tbl>
              <a:tblPr>
                <a:tableStyleId>{D7AC3CCA-C797-4891-BE02-D94E43425B78}</a:tableStyleId>
              </a:tblPr>
              <a:tblGrid>
                <a:gridCol w="2092301"/>
                <a:gridCol w="1394867"/>
                <a:gridCol w="1394867"/>
                <a:gridCol w="1726413"/>
                <a:gridCol w="1697352"/>
              </a:tblGrid>
              <a:tr h="609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u="none" strike="noStrike" cap="none" normalizeH="0" baseline="0" dirty="0" smtClean="0">
                          <a:ln>
                            <a:noFill/>
                          </a:ln>
                          <a:solidFill>
                            <a:schemeClr val="tx1"/>
                          </a:solidFill>
                          <a:effectLst/>
                        </a:rPr>
                        <a:t>MD-Opt-Out</a:t>
                      </a:r>
                      <a:endParaRPr kumimoji="0" lang="en-US" sz="26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rPr>
                        <a:t>3,311</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solidFill>
                            <a:schemeClr val="tx1"/>
                          </a:solidFill>
                          <a:effectLst/>
                        </a:rPr>
                        <a:t>37%</a:t>
                      </a:r>
                      <a:endParaRPr kumimoji="0" lang="en-US" sz="24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solidFill>
                            <a:schemeClr val="tx1"/>
                          </a:solidFill>
                          <a:effectLst/>
                        </a:rPr>
                        <a:t>65%</a:t>
                      </a:r>
                      <a:endParaRPr kumimoji="0" lang="en-US" sz="24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solidFill>
                            <a:schemeClr val="tx1"/>
                          </a:solidFill>
                          <a:effectLst/>
                        </a:rPr>
                        <a:t>24%</a:t>
                      </a:r>
                      <a:endParaRPr kumimoji="0" lang="en-US" sz="2400" b="1" i="0" u="none" strike="noStrike" cap="none" normalizeH="0" baseline="0" dirty="0" smtClean="0">
                        <a:ln>
                          <a:noFill/>
                        </a:ln>
                        <a:solidFill>
                          <a:schemeClr val="tx1"/>
                        </a:solidFill>
                        <a:effectLst/>
                        <a:latin typeface="Arial" charset="0"/>
                      </a:endParaRPr>
                    </a:p>
                  </a:txBody>
                  <a:tcPr horzOverflow="overflow"/>
                </a:tc>
              </a:tr>
            </a:tbl>
          </a:graphicData>
        </a:graphic>
      </p:graphicFrame>
      <p:graphicFrame>
        <p:nvGraphicFramePr>
          <p:cNvPr id="84202" name="Group 234"/>
          <p:cNvGraphicFramePr>
            <a:graphicFrameLocks noGrp="1"/>
          </p:cNvGraphicFramePr>
          <p:nvPr/>
        </p:nvGraphicFramePr>
        <p:xfrm>
          <a:off x="457200" y="5227320"/>
          <a:ext cx="8305799" cy="609600"/>
        </p:xfrm>
        <a:graphic>
          <a:graphicData uri="http://schemas.openxmlformats.org/drawingml/2006/table">
            <a:tbl>
              <a:tblPr>
                <a:tableStyleId>{D7AC3CCA-C797-4891-BE02-D94E43425B78}</a:tableStyleId>
              </a:tblPr>
              <a:tblGrid>
                <a:gridCol w="2092301"/>
                <a:gridCol w="1394867"/>
                <a:gridCol w="1394867"/>
                <a:gridCol w="1711882"/>
                <a:gridCol w="1711882"/>
              </a:tblGrid>
              <a:tr h="609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u="none" strike="noStrike" cap="none" normalizeH="0" baseline="0" dirty="0" smtClean="0">
                          <a:ln>
                            <a:noFill/>
                          </a:ln>
                          <a:effectLst/>
                        </a:rPr>
                        <a:t>RN Opt-In</a:t>
                      </a:r>
                      <a:endParaRPr kumimoji="0" lang="en-US" sz="2600" b="1" i="0" u="none" strike="noStrike" cap="none" normalizeH="0" baseline="0" dirty="0" smtClean="0">
                        <a:ln>
                          <a:noFill/>
                        </a:ln>
                        <a:solidFill>
                          <a:schemeClr val="bg1"/>
                        </a:solidFill>
                        <a:effectLst/>
                        <a:latin typeface="Arial"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rPr>
                        <a:t>3,815</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33%</a:t>
                      </a:r>
                      <a:endParaRPr kumimoji="0" lang="en-US" sz="24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56%</a:t>
                      </a:r>
                      <a:endParaRPr kumimoji="0" lang="en-US" sz="24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19%</a:t>
                      </a:r>
                      <a:endParaRPr kumimoji="0" lang="en-US" sz="2400" b="1" i="0" u="none" strike="noStrike" cap="none" normalizeH="0" baseline="0" dirty="0" smtClean="0">
                        <a:ln>
                          <a:noFill/>
                        </a:ln>
                        <a:solidFill>
                          <a:schemeClr val="tx1"/>
                        </a:solidFill>
                        <a:effectLst/>
                        <a:latin typeface="Arial" charset="0"/>
                      </a:endParaRPr>
                    </a:p>
                  </a:txBody>
                  <a:tcPr horzOverflow="overflow"/>
                </a:tc>
              </a:tr>
            </a:tbl>
          </a:graphicData>
        </a:graphic>
      </p:graphicFrame>
      <p:sp>
        <p:nvSpPr>
          <p:cNvPr id="10" name="Slide Number Placeholder 9"/>
          <p:cNvSpPr>
            <a:spLocks noGrp="1"/>
          </p:cNvSpPr>
          <p:nvPr>
            <p:ph type="sldNum" sz="quarter" idx="12"/>
          </p:nvPr>
        </p:nvSpPr>
        <p:spPr/>
        <p:txBody>
          <a:bodyPr/>
          <a:lstStyle/>
          <a:p>
            <a:pPr>
              <a:defRPr/>
            </a:pPr>
            <a:fld id="{24F5E9AF-15E5-4099-BB04-C02C2D486AD4}"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20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419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420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42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4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title"/>
          </p:nvPr>
        </p:nvSpPr>
        <p:spPr>
          <a:xfrm>
            <a:off x="457200" y="76200"/>
            <a:ext cx="8229600" cy="990600"/>
          </a:xfrm>
        </p:spPr>
        <p:txBody>
          <a:bodyPr>
            <a:normAutofit fontScale="90000"/>
          </a:bodyPr>
          <a:lstStyle/>
          <a:p>
            <a:r>
              <a:rPr lang="en-US" sz="3200" dirty="0" smtClean="0"/>
              <a:t>Multivariate logistic regression predicting test acceptance </a:t>
            </a:r>
            <a:r>
              <a:rPr lang="en-US" sz="3200" baseline="30000" dirty="0" smtClean="0"/>
              <a:t>#</a:t>
            </a:r>
          </a:p>
        </p:txBody>
      </p:sp>
      <p:graphicFrame>
        <p:nvGraphicFramePr>
          <p:cNvPr id="97447" name="Group 167"/>
          <p:cNvGraphicFramePr>
            <a:graphicFrameLocks noGrp="1"/>
          </p:cNvGraphicFramePr>
          <p:nvPr>
            <p:ph idx="1"/>
          </p:nvPr>
        </p:nvGraphicFramePr>
        <p:xfrm>
          <a:off x="1143000" y="1143000"/>
          <a:ext cx="5039315" cy="5317494"/>
        </p:xfrm>
        <a:graphic>
          <a:graphicData uri="http://schemas.openxmlformats.org/drawingml/2006/table">
            <a:tbl>
              <a:tblPr>
                <a:tableStyleId>{793D81CF-94F2-401A-BA57-92F5A7B2D0C5}</a:tableStyleId>
              </a:tblPr>
              <a:tblGrid>
                <a:gridCol w="3815481"/>
                <a:gridCol w="1223834"/>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1" u="none" strike="noStrike" cap="none" normalizeH="0" baseline="0" dirty="0" smtClean="0">
                          <a:ln>
                            <a:noFill/>
                          </a:ln>
                          <a:effectLst/>
                        </a:rPr>
                        <a:t>Model Variable^</a:t>
                      </a:r>
                      <a:endParaRPr kumimoji="0" lang="en-US" sz="2200" b="1" i="0" u="none" strike="noStrike" cap="none" normalizeH="0" baseline="0" dirty="0" smtClean="0">
                        <a:ln>
                          <a:noFill/>
                        </a:ln>
                        <a:solidFill>
                          <a:srgbClr val="000066"/>
                        </a:solidFill>
                        <a:effectLst/>
                        <a:latin typeface="Arial" charset="0"/>
                      </a:endParaRPr>
                    </a:p>
                  </a:txBody>
                  <a:tcPr horzOverflow="overflow">
                    <a:lnR w="19050" cap="flat" cmpd="sng" algn="ctr">
                      <a:solidFill>
                        <a:schemeClr val="tx1"/>
                      </a:solidFill>
                      <a:prstDash val="solid"/>
                      <a:round/>
                      <a:headEnd type="none" w="med" len="med"/>
                      <a:tailEnd type="none" w="med" len="med"/>
                    </a:lnR>
                    <a:solidFill>
                      <a:schemeClr val="tx1">
                        <a:lumMod val="10000"/>
                        <a:lumOff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u="none" strike="noStrike" cap="none" normalizeH="0" baseline="0" dirty="0" smtClean="0">
                          <a:ln>
                            <a:noFill/>
                          </a:ln>
                          <a:effectLst/>
                        </a:rPr>
                        <a:t>OR</a:t>
                      </a:r>
                      <a:endParaRPr kumimoji="0" lang="en-US" sz="2200" b="1" i="0" u="none" strike="noStrike" cap="none" normalizeH="0" baseline="0" dirty="0" smtClean="0">
                        <a:ln>
                          <a:noFill/>
                        </a:ln>
                        <a:solidFill>
                          <a:srgbClr val="000066"/>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solidFill>
                      <a:schemeClr val="tx1">
                        <a:lumMod val="10000"/>
                        <a:lumOff val="90000"/>
                      </a:schemeClr>
                    </a:solidFill>
                  </a:tcPr>
                </a:tc>
              </a:tr>
              <a:tr h="376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Testing Phase (ref: RN Opt-In)</a:t>
                      </a:r>
                      <a:endParaRPr kumimoji="0" lang="en-US" sz="1800" b="1" i="1" u="none" strike="noStrike" cap="none" normalizeH="0" baseline="0" dirty="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76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u="none" strike="noStrike" cap="none" normalizeH="0" baseline="0" dirty="0" smtClean="0">
                          <a:ln>
                            <a:noFill/>
                          </a:ln>
                          <a:effectLst/>
                        </a:rPr>
                        <a:t>     RN Opt-Out</a:t>
                      </a:r>
                      <a:endParaRPr kumimoji="0" lang="en-US" sz="1800" b="0" i="0" u="none" strike="noStrike" cap="none" normalizeH="0" baseline="0" dirty="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u="none" strike="noStrike" cap="none" normalizeH="0" baseline="0" dirty="0" smtClean="0">
                          <a:ln>
                            <a:noFill/>
                          </a:ln>
                          <a:effectLst/>
                        </a:rPr>
                        <a:t>0.91</a:t>
                      </a:r>
                      <a:endParaRPr kumimoji="0" lang="en-US" sz="1800" b="0"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79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u="none" strike="noStrike" cap="none" normalizeH="0" baseline="0" smtClean="0">
                          <a:ln>
                            <a:noFill/>
                          </a:ln>
                          <a:effectLst/>
                        </a:rPr>
                        <a:t>     MD Opt-Out</a:t>
                      </a:r>
                      <a:endParaRPr kumimoji="0" lang="en-US" sz="1800" b="0" i="0" u="none" strike="noStrike" cap="none" normalizeH="0" baseline="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5.7*</a:t>
                      </a:r>
                      <a:endParaRPr kumimoji="0" lang="en-US" sz="1800" b="1"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Age (ref: &lt; 30)</a:t>
                      </a:r>
                      <a:endParaRPr kumimoji="0" lang="en-US" sz="1800" b="1" i="1" u="none" strike="noStrike" cap="none" normalizeH="0" baseline="0" dirty="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76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u="none" strike="noStrike" cap="none" normalizeH="0" baseline="0" smtClean="0">
                          <a:ln>
                            <a:noFill/>
                          </a:ln>
                          <a:effectLst/>
                        </a:rPr>
                        <a:t>     30 – 49</a:t>
                      </a:r>
                      <a:endParaRPr kumimoji="0" lang="en-US" sz="1800" b="0" i="0" u="none" strike="noStrike" cap="none" normalizeH="0" baseline="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0.68*</a:t>
                      </a:r>
                      <a:endParaRPr kumimoji="0" lang="en-US" sz="1800" b="1"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76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u="none" strike="noStrike" cap="none" normalizeH="0" baseline="0" smtClean="0">
                          <a:ln>
                            <a:noFill/>
                          </a:ln>
                          <a:effectLst/>
                        </a:rPr>
                        <a:t>     50 – 64 </a:t>
                      </a:r>
                      <a:endParaRPr kumimoji="0" lang="en-US" sz="1800" b="0" i="0" u="none" strike="noStrike" cap="none" normalizeH="0" baseline="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0.56*</a:t>
                      </a:r>
                      <a:endParaRPr kumimoji="0" lang="en-US" sz="1800" b="1"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90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u="none" strike="noStrike" cap="none" normalizeH="0" baseline="0" smtClean="0">
                          <a:ln>
                            <a:noFill/>
                          </a:ln>
                          <a:effectLst/>
                        </a:rPr>
                        <a:t>&gt; 65</a:t>
                      </a:r>
                      <a:endParaRPr kumimoji="0" lang="en-US" sz="1800" b="0" i="0" u="none" strike="noStrike" cap="none" normalizeH="0" baseline="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0.23*</a:t>
                      </a:r>
                      <a:endParaRPr kumimoji="0" lang="en-US" sz="1800" b="1"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74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Sex (ref: Male)</a:t>
                      </a:r>
                      <a:endParaRPr kumimoji="0" lang="en-US" sz="1800" b="1" i="1" u="none" strike="noStrike" cap="none" normalizeH="0" baseline="0" dirty="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76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u="none" strike="noStrike" cap="none" normalizeH="0" baseline="0" smtClean="0">
                          <a:ln>
                            <a:noFill/>
                          </a:ln>
                          <a:effectLst/>
                        </a:rPr>
                        <a:t>    Female</a:t>
                      </a:r>
                      <a:endParaRPr kumimoji="0" lang="en-US" sz="1800" b="0" i="0" u="none" strike="noStrike" cap="none" normalizeH="0" baseline="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0.74*</a:t>
                      </a:r>
                      <a:endParaRPr kumimoji="0" lang="en-US" sz="1800" b="1"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76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Race (ref: Latino)</a:t>
                      </a:r>
                      <a:endParaRPr kumimoji="0" lang="en-US" sz="1800" b="1" i="1" u="none" strike="noStrike" cap="none" normalizeH="0" baseline="0" dirty="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76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u="none" strike="noStrike" cap="none" normalizeH="0" baseline="0" smtClean="0">
                          <a:ln>
                            <a:noFill/>
                          </a:ln>
                          <a:effectLst/>
                        </a:rPr>
                        <a:t>     African American</a:t>
                      </a:r>
                      <a:endParaRPr kumimoji="0" lang="en-US" sz="1800" b="0" i="0" u="none" strike="noStrike" cap="none" normalizeH="0" baseline="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0.85*</a:t>
                      </a:r>
                      <a:endParaRPr kumimoji="0" lang="en-US" sz="1800" b="1"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460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u="none" strike="noStrike" cap="none" normalizeH="0" baseline="0" dirty="0" smtClean="0">
                          <a:ln>
                            <a:noFill/>
                          </a:ln>
                          <a:effectLst/>
                        </a:rPr>
                        <a:t>     Other</a:t>
                      </a:r>
                      <a:endParaRPr kumimoji="0" lang="en-US" sz="1800" b="0" i="0" u="none" strike="noStrike" cap="none" normalizeH="0" baseline="0" dirty="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1.22*</a:t>
                      </a:r>
                      <a:endParaRPr kumimoji="0" lang="en-US" sz="1800" b="1"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r h="341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No HIV test in last 6 months</a:t>
                      </a:r>
                      <a:endParaRPr kumimoji="0" lang="en-US" sz="1800" b="1" i="1" u="none" strike="noStrike" cap="none" normalizeH="0" baseline="0" dirty="0" smtClean="0">
                        <a:ln>
                          <a:noFill/>
                        </a:ln>
                        <a:solidFill>
                          <a:schemeClr val="tx1"/>
                        </a:solidFill>
                        <a:effectLst/>
                        <a:latin typeface="Arial" charset="0"/>
                      </a:endParaRPr>
                    </a:p>
                  </a:txBody>
                  <a:tcPr horzOverflow="overflow">
                    <a:lnR w="19050" cap="flat" cmpd="sng" algn="ctr">
                      <a:solidFill>
                        <a:schemeClr val="tx1"/>
                      </a:solidFill>
                      <a:prstDash val="solid"/>
                      <a:round/>
                      <a:headEnd type="none" w="med" len="med"/>
                      <a:tailEnd type="none" w="med" len="med"/>
                    </a:lnR>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u="none" strike="noStrike" cap="none" normalizeH="0" baseline="0" dirty="0" smtClean="0">
                          <a:ln>
                            <a:noFill/>
                          </a:ln>
                          <a:effectLst/>
                        </a:rPr>
                        <a:t>10.4*</a:t>
                      </a:r>
                      <a:endParaRPr kumimoji="0" lang="en-US" sz="1800" b="1" i="0" u="none" strike="noStrike" cap="none" normalizeH="0" baseline="0" dirty="0" smtClean="0">
                        <a:ln>
                          <a:noFill/>
                        </a:ln>
                        <a:solidFill>
                          <a:schemeClr val="tx1"/>
                        </a:solidFill>
                        <a:effectLst/>
                        <a:latin typeface="Arial"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tcPr>
                </a:tc>
              </a:tr>
            </a:tbl>
          </a:graphicData>
        </a:graphic>
      </p:graphicFrame>
      <p:sp>
        <p:nvSpPr>
          <p:cNvPr id="17458" name="Text Box 169"/>
          <p:cNvSpPr txBox="1">
            <a:spLocks noChangeArrowheads="1"/>
          </p:cNvSpPr>
          <p:nvPr/>
        </p:nvSpPr>
        <p:spPr bwMode="auto">
          <a:xfrm>
            <a:off x="7315200" y="3657600"/>
            <a:ext cx="1600200" cy="641350"/>
          </a:xfrm>
          <a:prstGeom prst="rect">
            <a:avLst/>
          </a:prstGeom>
          <a:noFill/>
          <a:ln w="9525">
            <a:noFill/>
            <a:miter lim="800000"/>
            <a:headEnd/>
            <a:tailEnd/>
          </a:ln>
        </p:spPr>
        <p:txBody>
          <a:bodyPr>
            <a:spAutoFit/>
          </a:bodyPr>
          <a:lstStyle/>
          <a:p>
            <a:r>
              <a:rPr lang="en-US" baseline="30000" dirty="0" smtClean="0">
                <a:solidFill>
                  <a:schemeClr val="bg1"/>
                </a:solidFill>
              </a:rPr>
              <a:t>#</a:t>
            </a:r>
            <a:r>
              <a:rPr lang="en-US" dirty="0" smtClean="0">
                <a:solidFill>
                  <a:schemeClr val="bg1"/>
                </a:solidFill>
              </a:rPr>
              <a:t>N </a:t>
            </a:r>
            <a:r>
              <a:rPr lang="en-US" dirty="0">
                <a:solidFill>
                  <a:schemeClr val="bg1"/>
                </a:solidFill>
              </a:rPr>
              <a:t>= </a:t>
            </a:r>
            <a:r>
              <a:rPr lang="en-US" dirty="0" smtClean="0">
                <a:solidFill>
                  <a:schemeClr val="bg1"/>
                </a:solidFill>
              </a:rPr>
              <a:t>3,664</a:t>
            </a:r>
            <a:endParaRPr lang="en-US" dirty="0">
              <a:solidFill>
                <a:schemeClr val="bg1"/>
              </a:solidFill>
            </a:endParaRPr>
          </a:p>
          <a:p>
            <a:r>
              <a:rPr lang="en-US" b="1" dirty="0">
                <a:solidFill>
                  <a:srgbClr val="FFFF00"/>
                </a:solidFill>
              </a:rPr>
              <a:t>*</a:t>
            </a:r>
            <a:r>
              <a:rPr lang="en-US" b="1" i="1" dirty="0">
                <a:solidFill>
                  <a:srgbClr val="FFFF00"/>
                </a:solidFill>
              </a:rPr>
              <a:t>p</a:t>
            </a:r>
            <a:r>
              <a:rPr lang="en-US" b="1" dirty="0">
                <a:solidFill>
                  <a:srgbClr val="FFFF00"/>
                </a:solidFill>
              </a:rPr>
              <a:t>&lt; 0.0001</a:t>
            </a:r>
          </a:p>
        </p:txBody>
      </p:sp>
      <p:sp>
        <p:nvSpPr>
          <p:cNvPr id="17459" name="Text Box 170"/>
          <p:cNvSpPr txBox="1">
            <a:spLocks noChangeArrowheads="1"/>
          </p:cNvSpPr>
          <p:nvPr/>
        </p:nvSpPr>
        <p:spPr bwMode="auto">
          <a:xfrm>
            <a:off x="6973887" y="4495800"/>
            <a:ext cx="2170113" cy="523220"/>
          </a:xfrm>
          <a:prstGeom prst="rect">
            <a:avLst/>
          </a:prstGeom>
          <a:noFill/>
          <a:ln w="9525">
            <a:noFill/>
            <a:miter lim="800000"/>
            <a:headEnd/>
            <a:tailEnd/>
          </a:ln>
        </p:spPr>
        <p:txBody>
          <a:bodyPr wrap="square">
            <a:spAutoFit/>
          </a:bodyPr>
          <a:lstStyle/>
          <a:p>
            <a:r>
              <a:rPr lang="en-US" sz="1400" dirty="0">
                <a:solidFill>
                  <a:schemeClr val="bg1"/>
                </a:solidFill>
              </a:rPr>
              <a:t>^Model also adjusted for clinical site</a:t>
            </a:r>
          </a:p>
        </p:txBody>
      </p:sp>
      <p:sp>
        <p:nvSpPr>
          <p:cNvPr id="8" name="Slide Number Placeholder 7"/>
          <p:cNvSpPr>
            <a:spLocks noGrp="1"/>
          </p:cNvSpPr>
          <p:nvPr>
            <p:ph type="sldNum" sz="quarter" idx="12"/>
          </p:nvPr>
        </p:nvSpPr>
        <p:spPr/>
        <p:txBody>
          <a:bodyPr/>
          <a:lstStyle/>
          <a:p>
            <a:fld id="{55F55682-9049-446E-B0BF-B36C3BA7022D}"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52400"/>
            <a:ext cx="8229600" cy="838200"/>
          </a:xfrm>
        </p:spPr>
        <p:txBody>
          <a:bodyPr/>
          <a:lstStyle/>
          <a:p>
            <a:r>
              <a:rPr lang="en-US" dirty="0" smtClean="0"/>
              <a:t>Conclusions</a:t>
            </a:r>
          </a:p>
        </p:txBody>
      </p:sp>
      <p:sp>
        <p:nvSpPr>
          <p:cNvPr id="19459" name="Rectangle 3"/>
          <p:cNvSpPr>
            <a:spLocks noGrp="1" noChangeArrowheads="1"/>
          </p:cNvSpPr>
          <p:nvPr>
            <p:ph type="body" idx="1"/>
          </p:nvPr>
        </p:nvSpPr>
        <p:spPr>
          <a:xfrm>
            <a:off x="457200" y="1066800"/>
            <a:ext cx="8229600" cy="4876800"/>
          </a:xfrm>
        </p:spPr>
        <p:txBody>
          <a:bodyPr>
            <a:normAutofit fontScale="85000" lnSpcReduction="10000"/>
          </a:bodyPr>
          <a:lstStyle/>
          <a:p>
            <a:r>
              <a:rPr lang="en-US" dirty="0" smtClean="0"/>
              <a:t>Routine HIV screening with either </a:t>
            </a:r>
            <a:r>
              <a:rPr lang="en-US" b="1" dirty="0" smtClean="0">
                <a:solidFill>
                  <a:schemeClr val="accent1"/>
                </a:solidFill>
              </a:rPr>
              <a:t>opt-in</a:t>
            </a:r>
            <a:r>
              <a:rPr lang="en-US" dirty="0" smtClean="0"/>
              <a:t> or </a:t>
            </a:r>
            <a:r>
              <a:rPr lang="en-US" b="1" dirty="0" smtClean="0">
                <a:solidFill>
                  <a:schemeClr val="accent1"/>
                </a:solidFill>
              </a:rPr>
              <a:t>opt-out </a:t>
            </a:r>
            <a:r>
              <a:rPr lang="en-US" dirty="0" smtClean="0"/>
              <a:t>resulted in at least a </a:t>
            </a:r>
            <a:r>
              <a:rPr lang="en-US" b="1" u="sng" dirty="0" smtClean="0"/>
              <a:t>2-fold increase</a:t>
            </a:r>
            <a:r>
              <a:rPr lang="en-US" dirty="0" smtClean="0"/>
              <a:t> in the percentage of patients offered and undergoing HIV testing compared to risk-based screening</a:t>
            </a:r>
          </a:p>
          <a:p>
            <a:pPr lvl="1"/>
            <a:endParaRPr lang="en-US" dirty="0" smtClean="0"/>
          </a:p>
          <a:p>
            <a:r>
              <a:rPr lang="en-US" dirty="0" smtClean="0"/>
              <a:t>In multivariate analysis, </a:t>
            </a:r>
            <a:r>
              <a:rPr lang="en-US" b="1" dirty="0" smtClean="0">
                <a:solidFill>
                  <a:srgbClr val="FFFF00"/>
                </a:solidFill>
              </a:rPr>
              <a:t>MD opt-out </a:t>
            </a:r>
            <a:r>
              <a:rPr lang="en-US" dirty="0" smtClean="0"/>
              <a:t>screening is associated with </a:t>
            </a:r>
            <a:r>
              <a:rPr lang="en-US" b="1" u="sng" dirty="0" smtClean="0"/>
              <a:t>greater odds</a:t>
            </a:r>
            <a:r>
              <a:rPr lang="en-US" dirty="0" smtClean="0"/>
              <a:t> of test acceptance than </a:t>
            </a:r>
            <a:r>
              <a:rPr lang="en-US" b="1" dirty="0" smtClean="0">
                <a:solidFill>
                  <a:srgbClr val="FFFF00"/>
                </a:solidFill>
              </a:rPr>
              <a:t>RN opt-in </a:t>
            </a:r>
            <a:r>
              <a:rPr lang="en-US" dirty="0" smtClean="0"/>
              <a:t>or </a:t>
            </a:r>
            <a:r>
              <a:rPr lang="en-US" b="1" dirty="0" smtClean="0">
                <a:solidFill>
                  <a:srgbClr val="FFFF00"/>
                </a:solidFill>
              </a:rPr>
              <a:t>RN opt-out </a:t>
            </a:r>
            <a:r>
              <a:rPr lang="en-US" dirty="0" smtClean="0"/>
              <a:t>screening</a:t>
            </a:r>
          </a:p>
          <a:p>
            <a:endParaRPr lang="en-US" dirty="0" smtClean="0"/>
          </a:p>
          <a:p>
            <a:r>
              <a:rPr lang="en-US" dirty="0" smtClean="0"/>
              <a:t>Increasing age, female sex, and African-American ethnicity were associated with a lower multivariate odds of test acceptance</a:t>
            </a:r>
          </a:p>
        </p:txBody>
      </p:sp>
      <p:sp>
        <p:nvSpPr>
          <p:cNvPr id="6" name="Slide Number Placeholder 5"/>
          <p:cNvSpPr>
            <a:spLocks noGrp="1"/>
          </p:cNvSpPr>
          <p:nvPr>
            <p:ph type="sldNum" sz="quarter" idx="12"/>
          </p:nvPr>
        </p:nvSpPr>
        <p:spPr/>
        <p:txBody>
          <a:bodyPr/>
          <a:lstStyle/>
          <a:p>
            <a:fld id="{55F55682-9049-446E-B0BF-B36C3BA7022D}"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52400"/>
            <a:ext cx="8229600" cy="838200"/>
          </a:xfrm>
        </p:spPr>
        <p:txBody>
          <a:bodyPr/>
          <a:lstStyle/>
          <a:p>
            <a:r>
              <a:rPr lang="en-US" dirty="0" smtClean="0"/>
              <a:t>Limitations</a:t>
            </a:r>
          </a:p>
        </p:txBody>
      </p:sp>
      <p:sp>
        <p:nvSpPr>
          <p:cNvPr id="18435" name="Rectangle 3"/>
          <p:cNvSpPr>
            <a:spLocks noGrp="1" noChangeArrowheads="1"/>
          </p:cNvSpPr>
          <p:nvPr>
            <p:ph type="body" idx="1"/>
          </p:nvPr>
        </p:nvSpPr>
        <p:spPr>
          <a:xfrm>
            <a:off x="457200" y="990600"/>
            <a:ext cx="8229600" cy="5029200"/>
          </a:xfrm>
        </p:spPr>
        <p:txBody>
          <a:bodyPr>
            <a:normAutofit fontScale="92500" lnSpcReduction="10000"/>
          </a:bodyPr>
          <a:lstStyle/>
          <a:p>
            <a:r>
              <a:rPr lang="en-US" dirty="0" smtClean="0"/>
              <a:t>Quasi-experimental rather than randomized design</a:t>
            </a:r>
          </a:p>
          <a:p>
            <a:pPr lvl="1"/>
            <a:r>
              <a:rPr lang="en-US" dirty="0" smtClean="0"/>
              <a:t>Interventions were fully integrated into clinic care</a:t>
            </a:r>
          </a:p>
          <a:p>
            <a:pPr lvl="1"/>
            <a:endParaRPr lang="en-US" dirty="0" smtClean="0"/>
          </a:p>
          <a:p>
            <a:r>
              <a:rPr lang="en-US" dirty="0" smtClean="0"/>
              <a:t>Potential variability in fidelity to interventions</a:t>
            </a:r>
          </a:p>
          <a:p>
            <a:pPr lvl="1"/>
            <a:r>
              <a:rPr lang="en-US" dirty="0" smtClean="0"/>
              <a:t>Patient survey data will help determine this</a:t>
            </a:r>
          </a:p>
          <a:p>
            <a:pPr lvl="1"/>
            <a:endParaRPr lang="en-US" dirty="0" smtClean="0"/>
          </a:p>
          <a:p>
            <a:r>
              <a:rPr lang="en-US" dirty="0" smtClean="0"/>
              <a:t>Uncertainty about percent eligible for screening at both clinics </a:t>
            </a:r>
          </a:p>
          <a:p>
            <a:pPr lvl="1"/>
            <a:r>
              <a:rPr lang="en-US" dirty="0" smtClean="0"/>
              <a:t>Current results may underestimate percent offered testing </a:t>
            </a:r>
          </a:p>
        </p:txBody>
      </p:sp>
      <p:sp>
        <p:nvSpPr>
          <p:cNvPr id="6" name="Slide Number Placeholder 5"/>
          <p:cNvSpPr>
            <a:spLocks noGrp="1"/>
          </p:cNvSpPr>
          <p:nvPr>
            <p:ph type="sldNum" sz="quarter" idx="12"/>
          </p:nvPr>
        </p:nvSpPr>
        <p:spPr/>
        <p:txBody>
          <a:bodyPr/>
          <a:lstStyle/>
          <a:p>
            <a:fld id="{55F55682-9049-446E-B0BF-B36C3BA7022D}"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152400"/>
            <a:ext cx="8229600" cy="838200"/>
          </a:xfrm>
        </p:spPr>
        <p:txBody>
          <a:bodyPr/>
          <a:lstStyle/>
          <a:p>
            <a:r>
              <a:rPr lang="en-US" dirty="0" smtClean="0"/>
              <a:t>Policy Implications</a:t>
            </a:r>
          </a:p>
        </p:txBody>
      </p:sp>
      <p:sp>
        <p:nvSpPr>
          <p:cNvPr id="20483" name="Rectangle 3"/>
          <p:cNvSpPr>
            <a:spLocks noGrp="1" noChangeArrowheads="1"/>
          </p:cNvSpPr>
          <p:nvPr>
            <p:ph type="body" idx="1"/>
          </p:nvPr>
        </p:nvSpPr>
        <p:spPr>
          <a:xfrm>
            <a:off x="457200" y="1143000"/>
            <a:ext cx="8229600" cy="5334000"/>
          </a:xfrm>
        </p:spPr>
        <p:txBody>
          <a:bodyPr>
            <a:normAutofit fontScale="85000" lnSpcReduction="20000"/>
          </a:bodyPr>
          <a:lstStyle/>
          <a:p>
            <a:r>
              <a:rPr lang="en-US" dirty="0" smtClean="0"/>
              <a:t>Opt-out HIV screening is </a:t>
            </a:r>
            <a:r>
              <a:rPr lang="en-US" b="1" dirty="0" smtClean="0">
                <a:solidFill>
                  <a:srgbClr val="FFFF00"/>
                </a:solidFill>
              </a:rPr>
              <a:t>feasible</a:t>
            </a:r>
            <a:r>
              <a:rPr lang="en-US" dirty="0" smtClean="0"/>
              <a:t> in community health centers, but does not ensure universal offering of HIV testing</a:t>
            </a:r>
          </a:p>
          <a:p>
            <a:pPr lvl="1"/>
            <a:r>
              <a:rPr lang="en-US" dirty="0" smtClean="0"/>
              <a:t>Offer and acceptance rates vary by clinic</a:t>
            </a:r>
          </a:p>
          <a:p>
            <a:pPr lvl="1"/>
            <a:r>
              <a:rPr lang="en-US" dirty="0" smtClean="0"/>
              <a:t>Strategies to improve offer rate are needed</a:t>
            </a:r>
          </a:p>
          <a:p>
            <a:pPr lvl="1"/>
            <a:endParaRPr lang="en-US" dirty="0" smtClean="0"/>
          </a:p>
          <a:p>
            <a:r>
              <a:rPr lang="en-US" dirty="0" smtClean="0"/>
              <a:t>If RN is offering HIV screening, it may be as effective to use the </a:t>
            </a:r>
            <a:r>
              <a:rPr lang="en-US" b="1" dirty="0" smtClean="0">
                <a:solidFill>
                  <a:srgbClr val="FFFF00"/>
                </a:solidFill>
              </a:rPr>
              <a:t>opt-in</a:t>
            </a:r>
            <a:r>
              <a:rPr lang="en-US" dirty="0" smtClean="0"/>
              <a:t> method as the </a:t>
            </a:r>
            <a:r>
              <a:rPr lang="en-US" b="1" dirty="0" smtClean="0">
                <a:solidFill>
                  <a:srgbClr val="FFFF00"/>
                </a:solidFill>
              </a:rPr>
              <a:t>opt-out</a:t>
            </a:r>
            <a:r>
              <a:rPr lang="en-US" dirty="0" smtClean="0"/>
              <a:t> method</a:t>
            </a:r>
          </a:p>
          <a:p>
            <a:pPr lvl="1"/>
            <a:r>
              <a:rPr lang="en-US" dirty="0" smtClean="0"/>
              <a:t>Avoid potential problem of coercion</a:t>
            </a:r>
          </a:p>
          <a:p>
            <a:pPr lvl="1"/>
            <a:endParaRPr lang="en-US" dirty="0" smtClean="0"/>
          </a:p>
          <a:p>
            <a:r>
              <a:rPr lang="en-US" dirty="0" smtClean="0"/>
              <a:t>Routine HIV screening may </a:t>
            </a:r>
            <a:r>
              <a:rPr lang="en-US" b="1" u="sng" dirty="0" smtClean="0"/>
              <a:t>not</a:t>
            </a:r>
            <a:r>
              <a:rPr lang="en-US" dirty="0" smtClean="0"/>
              <a:t> sufficiently increase testing rates for some groups with high prevalence of undiagnosed HIV infection</a:t>
            </a:r>
          </a:p>
        </p:txBody>
      </p:sp>
      <p:sp>
        <p:nvSpPr>
          <p:cNvPr id="6" name="Slide Number Placeholder 5"/>
          <p:cNvSpPr>
            <a:spLocks noGrp="1"/>
          </p:cNvSpPr>
          <p:nvPr>
            <p:ph type="sldNum" sz="quarter" idx="12"/>
          </p:nvPr>
        </p:nvSpPr>
        <p:spPr/>
        <p:txBody>
          <a:bodyPr/>
          <a:lstStyle/>
          <a:p>
            <a:fld id="{55F55682-9049-446E-B0BF-B36C3BA7022D}"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457200" y="304800"/>
            <a:ext cx="8229600" cy="838200"/>
          </a:xfrm>
        </p:spPr>
        <p:txBody>
          <a:bodyPr/>
          <a:lstStyle/>
          <a:p>
            <a:r>
              <a:rPr lang="en-US" dirty="0" smtClean="0"/>
              <a:t>         For More Information</a:t>
            </a:r>
          </a:p>
        </p:txBody>
      </p:sp>
      <p:sp>
        <p:nvSpPr>
          <p:cNvPr id="16388" name="Rectangle 3"/>
          <p:cNvSpPr>
            <a:spLocks noGrp="1" noChangeArrowheads="1"/>
          </p:cNvSpPr>
          <p:nvPr>
            <p:ph idx="1"/>
          </p:nvPr>
        </p:nvSpPr>
        <p:spPr>
          <a:xfrm>
            <a:off x="457200" y="1798637"/>
            <a:ext cx="8229600" cy="4525963"/>
          </a:xfrm>
        </p:spPr>
        <p:txBody>
          <a:bodyPr/>
          <a:lstStyle/>
          <a:p>
            <a:pPr algn="ctr">
              <a:lnSpc>
                <a:spcPct val="90000"/>
              </a:lnSpc>
              <a:buFontTx/>
              <a:buNone/>
            </a:pPr>
            <a:r>
              <a:rPr lang="en-US" b="1" dirty="0" smtClean="0"/>
              <a:t>Jacqueline Rurangirwa, MPH</a:t>
            </a:r>
          </a:p>
          <a:p>
            <a:pPr algn="ctr">
              <a:lnSpc>
                <a:spcPct val="90000"/>
              </a:lnSpc>
              <a:buFontTx/>
              <a:buNone/>
            </a:pPr>
            <a:r>
              <a:rPr lang="en-US" sz="2800" dirty="0" smtClean="0"/>
              <a:t>Epidemiologist</a:t>
            </a:r>
          </a:p>
          <a:p>
            <a:pPr algn="ctr">
              <a:lnSpc>
                <a:spcPct val="90000"/>
              </a:lnSpc>
              <a:buFontTx/>
              <a:buNone/>
            </a:pPr>
            <a:r>
              <a:rPr lang="en-US" sz="2800" dirty="0" smtClean="0"/>
              <a:t>Office of AIDS Programs and Policy</a:t>
            </a:r>
          </a:p>
          <a:p>
            <a:pPr algn="ctr">
              <a:lnSpc>
                <a:spcPct val="90000"/>
              </a:lnSpc>
              <a:buFontTx/>
              <a:buNone/>
            </a:pPr>
            <a:r>
              <a:rPr lang="en-US" sz="2800" dirty="0" smtClean="0"/>
              <a:t>County of Los Angeles Department of Public Health</a:t>
            </a:r>
          </a:p>
          <a:p>
            <a:pPr algn="ctr">
              <a:lnSpc>
                <a:spcPct val="90000"/>
              </a:lnSpc>
              <a:buFontTx/>
              <a:buNone/>
            </a:pPr>
            <a:endParaRPr lang="en-US" dirty="0" smtClean="0"/>
          </a:p>
          <a:p>
            <a:pPr algn="ctr">
              <a:lnSpc>
                <a:spcPct val="90000"/>
              </a:lnSpc>
              <a:buFontTx/>
              <a:buNone/>
            </a:pPr>
            <a:r>
              <a:rPr lang="en-US" b="1" dirty="0" smtClean="0"/>
              <a:t>E-mail: </a:t>
            </a:r>
            <a:r>
              <a:rPr lang="en-US" b="1" dirty="0" smtClean="0">
                <a:solidFill>
                  <a:srgbClr val="FFFF00"/>
                </a:solidFill>
                <a:hlinkClick r:id="rId2"/>
              </a:rPr>
              <a:t>jrurangirwa@ph.lacounty.gov</a:t>
            </a:r>
          </a:p>
          <a:p>
            <a:pPr algn="ctr">
              <a:lnSpc>
                <a:spcPct val="90000"/>
              </a:lnSpc>
              <a:buFontTx/>
              <a:buNone/>
            </a:pPr>
            <a:endParaRPr lang="en-US" dirty="0" smtClean="0"/>
          </a:p>
        </p:txBody>
      </p:sp>
      <p:sp>
        <p:nvSpPr>
          <p:cNvPr id="16386" name="Rectangle 6"/>
          <p:cNvSpPr>
            <a:spLocks noGrp="1" noChangeArrowheads="1"/>
          </p:cNvSpPr>
          <p:nvPr>
            <p:ph type="sldNum" sz="quarter" idx="12"/>
          </p:nvPr>
        </p:nvSpPr>
        <p:spPr>
          <a:noFill/>
        </p:spPr>
        <p:txBody>
          <a:bodyPr/>
          <a:lstStyle/>
          <a:p>
            <a:fld id="{61E1E1FB-A241-4145-A3CA-7344F0894010}" type="slidenum">
              <a:rPr lang="en-US" smtClean="0"/>
              <a:pPr/>
              <a:t>19</a:t>
            </a:fld>
            <a:endParaRPr lang="en-US" smtClean="0"/>
          </a:p>
        </p:txBody>
      </p:sp>
      <p:pic>
        <p:nvPicPr>
          <p:cNvPr id="6" name="Picture 4"/>
          <p:cNvPicPr>
            <a:picLocks noChangeAspect="1" noChangeArrowheads="1"/>
          </p:cNvPicPr>
          <p:nvPr/>
        </p:nvPicPr>
        <p:blipFill>
          <a:blip r:embed="rId3" cstate="print"/>
          <a:srcRect/>
          <a:stretch>
            <a:fillRect/>
          </a:stretch>
        </p:blipFill>
        <p:spPr bwMode="auto">
          <a:xfrm>
            <a:off x="13648" y="13648"/>
            <a:ext cx="2377440" cy="154147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76200"/>
            <a:ext cx="8229600" cy="609600"/>
          </a:xfrm>
        </p:spPr>
        <p:txBody>
          <a:bodyPr>
            <a:noAutofit/>
          </a:bodyPr>
          <a:lstStyle/>
          <a:p>
            <a:pPr eaLnBrk="1" hangingPunct="1"/>
            <a:r>
              <a:rPr lang="en-US" sz="4000" dirty="0" smtClean="0">
                <a:solidFill>
                  <a:schemeClr val="accent1"/>
                </a:solidFill>
              </a:rPr>
              <a:t>Collaborators/Acknowledgments</a:t>
            </a:r>
          </a:p>
        </p:txBody>
      </p:sp>
      <p:sp>
        <p:nvSpPr>
          <p:cNvPr id="21507" name="Text Box 3"/>
          <p:cNvSpPr txBox="1">
            <a:spLocks noChangeArrowheads="1"/>
          </p:cNvSpPr>
          <p:nvPr/>
        </p:nvSpPr>
        <p:spPr bwMode="auto">
          <a:xfrm>
            <a:off x="76200" y="762000"/>
            <a:ext cx="4495800" cy="5878532"/>
          </a:xfrm>
          <a:prstGeom prst="rect">
            <a:avLst/>
          </a:prstGeom>
          <a:noFill/>
          <a:ln w="9525">
            <a:noFill/>
            <a:miter lim="800000"/>
            <a:headEnd/>
            <a:tailEnd/>
          </a:ln>
        </p:spPr>
        <p:txBody>
          <a:bodyPr wrap="square">
            <a:spAutoFit/>
          </a:bodyPr>
          <a:lstStyle/>
          <a:p>
            <a:pPr algn="ctr">
              <a:spcBef>
                <a:spcPct val="50000"/>
              </a:spcBef>
            </a:pPr>
            <a:r>
              <a:rPr lang="en-US" sz="2000" b="1" u="sng" dirty="0">
                <a:solidFill>
                  <a:srgbClr val="FFFF00"/>
                </a:solidFill>
              </a:rPr>
              <a:t>LAC </a:t>
            </a:r>
            <a:r>
              <a:rPr lang="en-US" sz="2000" b="1" u="sng" dirty="0" smtClean="0">
                <a:solidFill>
                  <a:srgbClr val="FFFF00"/>
                </a:solidFill>
              </a:rPr>
              <a:t>DPH OAPP</a:t>
            </a:r>
            <a:endParaRPr lang="en-US" sz="2000" b="1" u="sng" dirty="0">
              <a:solidFill>
                <a:srgbClr val="FFFF00"/>
              </a:solidFill>
            </a:endParaRPr>
          </a:p>
          <a:p>
            <a:pPr algn="ctr"/>
            <a:r>
              <a:rPr lang="en-US" b="1" dirty="0">
                <a:solidFill>
                  <a:schemeClr val="bg1"/>
                </a:solidFill>
              </a:rPr>
              <a:t>Jennifer Sayles, MD, MPH</a:t>
            </a:r>
          </a:p>
          <a:p>
            <a:pPr algn="ctr"/>
            <a:r>
              <a:rPr lang="en-US" b="1" dirty="0">
                <a:solidFill>
                  <a:schemeClr val="bg1"/>
                </a:solidFill>
              </a:rPr>
              <a:t>Jacqueline Rurangirwa, MPH</a:t>
            </a:r>
          </a:p>
          <a:p>
            <a:pPr algn="ctr"/>
            <a:r>
              <a:rPr lang="en-US" b="1" dirty="0" err="1">
                <a:solidFill>
                  <a:schemeClr val="bg1"/>
                </a:solidFill>
              </a:rPr>
              <a:t>Saloniki</a:t>
            </a:r>
            <a:r>
              <a:rPr lang="en-US" b="1" dirty="0">
                <a:solidFill>
                  <a:schemeClr val="bg1"/>
                </a:solidFill>
              </a:rPr>
              <a:t> James, MPH</a:t>
            </a:r>
          </a:p>
          <a:p>
            <a:pPr algn="ctr"/>
            <a:r>
              <a:rPr lang="en-US" b="1" dirty="0">
                <a:solidFill>
                  <a:schemeClr val="bg1"/>
                </a:solidFill>
              </a:rPr>
              <a:t>Skip </a:t>
            </a:r>
            <a:r>
              <a:rPr lang="en-US" b="1" dirty="0" err="1" smtClean="0">
                <a:solidFill>
                  <a:schemeClr val="bg1"/>
                </a:solidFill>
              </a:rPr>
              <a:t>Crough</a:t>
            </a:r>
            <a:r>
              <a:rPr lang="en-US" b="1" dirty="0" smtClean="0">
                <a:solidFill>
                  <a:schemeClr val="bg1"/>
                </a:solidFill>
              </a:rPr>
              <a:t>, RN, PHN</a:t>
            </a:r>
            <a:endParaRPr lang="en-US" b="1" dirty="0">
              <a:solidFill>
                <a:schemeClr val="bg1"/>
              </a:solidFill>
            </a:endParaRPr>
          </a:p>
          <a:p>
            <a:pPr algn="ctr"/>
            <a:r>
              <a:rPr lang="en-US" b="1" dirty="0">
                <a:solidFill>
                  <a:schemeClr val="bg1"/>
                </a:solidFill>
              </a:rPr>
              <a:t>Jan King, MD, </a:t>
            </a:r>
            <a:r>
              <a:rPr lang="en-US" b="1" dirty="0" smtClean="0">
                <a:solidFill>
                  <a:schemeClr val="bg1"/>
                </a:solidFill>
              </a:rPr>
              <a:t>MPH</a:t>
            </a:r>
          </a:p>
          <a:p>
            <a:pPr algn="ctr">
              <a:spcBef>
                <a:spcPct val="50000"/>
              </a:spcBef>
            </a:pPr>
            <a:r>
              <a:rPr lang="en-US" sz="2000" b="1" u="sng" dirty="0" smtClean="0">
                <a:solidFill>
                  <a:srgbClr val="FFFF00"/>
                </a:solidFill>
              </a:rPr>
              <a:t>Humphrey CHC</a:t>
            </a:r>
          </a:p>
          <a:p>
            <a:pPr algn="ctr"/>
            <a:r>
              <a:rPr lang="en-US" b="1" dirty="0" err="1" smtClean="0">
                <a:solidFill>
                  <a:schemeClr val="bg1"/>
                </a:solidFill>
              </a:rPr>
              <a:t>Lakshmi</a:t>
            </a:r>
            <a:r>
              <a:rPr lang="en-US" b="1" dirty="0" smtClean="0">
                <a:solidFill>
                  <a:schemeClr val="bg1"/>
                </a:solidFill>
              </a:rPr>
              <a:t> </a:t>
            </a:r>
            <a:r>
              <a:rPr lang="en-US" b="1" dirty="0" err="1" smtClean="0">
                <a:solidFill>
                  <a:schemeClr val="bg1"/>
                </a:solidFill>
              </a:rPr>
              <a:t>Makam</a:t>
            </a:r>
            <a:r>
              <a:rPr lang="en-US" b="1" dirty="0" smtClean="0">
                <a:solidFill>
                  <a:schemeClr val="bg1"/>
                </a:solidFill>
              </a:rPr>
              <a:t>, MD</a:t>
            </a:r>
          </a:p>
          <a:p>
            <a:pPr algn="ctr"/>
            <a:r>
              <a:rPr lang="en-US" b="1" dirty="0" smtClean="0">
                <a:solidFill>
                  <a:schemeClr val="bg1"/>
                </a:solidFill>
              </a:rPr>
              <a:t>Rita </a:t>
            </a:r>
            <a:r>
              <a:rPr lang="en-US" b="1" dirty="0" err="1" smtClean="0">
                <a:solidFill>
                  <a:schemeClr val="bg1"/>
                </a:solidFill>
              </a:rPr>
              <a:t>Ogbo</a:t>
            </a:r>
            <a:r>
              <a:rPr lang="en-US" b="1" dirty="0" smtClean="0">
                <a:solidFill>
                  <a:schemeClr val="bg1"/>
                </a:solidFill>
              </a:rPr>
              <a:t>, MD</a:t>
            </a:r>
          </a:p>
          <a:p>
            <a:pPr algn="ctr"/>
            <a:r>
              <a:rPr lang="en-US" b="1" dirty="0" smtClean="0">
                <a:solidFill>
                  <a:schemeClr val="bg1"/>
                </a:solidFill>
              </a:rPr>
              <a:t>Beverly Alexander, RN</a:t>
            </a:r>
          </a:p>
          <a:p>
            <a:pPr algn="ctr"/>
            <a:r>
              <a:rPr lang="en-US" b="1" dirty="0" smtClean="0">
                <a:solidFill>
                  <a:schemeClr val="bg1"/>
                </a:solidFill>
              </a:rPr>
              <a:t>Ida </a:t>
            </a:r>
            <a:r>
              <a:rPr lang="en-US" b="1" dirty="0" err="1" smtClean="0">
                <a:solidFill>
                  <a:schemeClr val="bg1"/>
                </a:solidFill>
              </a:rPr>
              <a:t>Carbins</a:t>
            </a:r>
            <a:r>
              <a:rPr lang="en-US" b="1" dirty="0" smtClean="0">
                <a:solidFill>
                  <a:schemeClr val="bg1"/>
                </a:solidFill>
              </a:rPr>
              <a:t>, RN</a:t>
            </a:r>
          </a:p>
          <a:p>
            <a:pPr algn="ctr"/>
            <a:r>
              <a:rPr lang="en-US" b="1" dirty="0" smtClean="0">
                <a:solidFill>
                  <a:schemeClr val="bg1"/>
                </a:solidFill>
              </a:rPr>
              <a:t>Stephen </a:t>
            </a:r>
            <a:r>
              <a:rPr lang="en-US" b="1" dirty="0" err="1" smtClean="0">
                <a:solidFill>
                  <a:schemeClr val="bg1"/>
                </a:solidFill>
              </a:rPr>
              <a:t>Puentes</a:t>
            </a:r>
            <a:r>
              <a:rPr lang="en-US" b="1" dirty="0" smtClean="0">
                <a:solidFill>
                  <a:schemeClr val="bg1"/>
                </a:solidFill>
              </a:rPr>
              <a:t>, MD</a:t>
            </a:r>
          </a:p>
          <a:p>
            <a:pPr algn="ctr"/>
            <a:endParaRPr lang="en-US" b="1" u="sng" dirty="0" smtClean="0">
              <a:solidFill>
                <a:srgbClr val="FFFF00"/>
              </a:solidFill>
            </a:endParaRPr>
          </a:p>
          <a:p>
            <a:pPr algn="ctr"/>
            <a:r>
              <a:rPr lang="en-US" sz="2000" b="1" u="sng" dirty="0" smtClean="0">
                <a:solidFill>
                  <a:srgbClr val="FFFF00"/>
                </a:solidFill>
              </a:rPr>
              <a:t>St. John’s CHC</a:t>
            </a:r>
          </a:p>
          <a:p>
            <a:pPr algn="ctr"/>
            <a:r>
              <a:rPr lang="en-US" b="1" dirty="0" smtClean="0">
                <a:solidFill>
                  <a:schemeClr val="bg1"/>
                </a:solidFill>
              </a:rPr>
              <a:t>Jim </a:t>
            </a:r>
            <a:r>
              <a:rPr lang="en-US" b="1" dirty="0" err="1" smtClean="0">
                <a:solidFill>
                  <a:schemeClr val="bg1"/>
                </a:solidFill>
              </a:rPr>
              <a:t>Mangia</a:t>
            </a:r>
            <a:r>
              <a:rPr lang="en-US" b="1" dirty="0" smtClean="0">
                <a:solidFill>
                  <a:schemeClr val="bg1"/>
                </a:solidFill>
              </a:rPr>
              <a:t>, CEO</a:t>
            </a:r>
          </a:p>
          <a:p>
            <a:pPr algn="ctr"/>
            <a:r>
              <a:rPr lang="en-US" b="1" dirty="0" err="1" smtClean="0">
                <a:solidFill>
                  <a:schemeClr val="bg1"/>
                </a:solidFill>
              </a:rPr>
              <a:t>RishiManchanda</a:t>
            </a:r>
            <a:r>
              <a:rPr lang="en-US" b="1" dirty="0" smtClean="0">
                <a:solidFill>
                  <a:schemeClr val="bg1"/>
                </a:solidFill>
              </a:rPr>
              <a:t>, MD, MPH</a:t>
            </a:r>
          </a:p>
          <a:p>
            <a:pPr algn="ctr"/>
            <a:r>
              <a:rPr lang="en-US" b="1" dirty="0" smtClean="0">
                <a:solidFill>
                  <a:schemeClr val="bg1"/>
                </a:solidFill>
              </a:rPr>
              <a:t>Ellen Rothman, MD, MPH</a:t>
            </a:r>
          </a:p>
          <a:p>
            <a:pPr algn="ctr"/>
            <a:r>
              <a:rPr lang="en-US" b="1" u="sng" dirty="0" smtClean="0">
                <a:solidFill>
                  <a:srgbClr val="FFFF00"/>
                </a:solidFill>
              </a:rPr>
              <a:t>T.H.E. Clinic</a:t>
            </a:r>
          </a:p>
          <a:p>
            <a:pPr algn="ctr"/>
            <a:r>
              <a:rPr lang="en-US" b="1" dirty="0" smtClean="0">
                <a:solidFill>
                  <a:schemeClr val="bg1"/>
                </a:solidFill>
              </a:rPr>
              <a:t>Derrick Butler, MD</a:t>
            </a:r>
          </a:p>
          <a:p>
            <a:pPr algn="ctr"/>
            <a:endParaRPr lang="en-US" b="1" dirty="0">
              <a:solidFill>
                <a:schemeClr val="bg1"/>
              </a:solidFill>
            </a:endParaRPr>
          </a:p>
        </p:txBody>
      </p:sp>
      <p:sp>
        <p:nvSpPr>
          <p:cNvPr id="21509" name="Text Box 5"/>
          <p:cNvSpPr txBox="1">
            <a:spLocks noChangeArrowheads="1"/>
          </p:cNvSpPr>
          <p:nvPr/>
        </p:nvSpPr>
        <p:spPr bwMode="auto">
          <a:xfrm>
            <a:off x="4038600" y="838200"/>
            <a:ext cx="4800600" cy="2646878"/>
          </a:xfrm>
          <a:prstGeom prst="rect">
            <a:avLst/>
          </a:prstGeom>
          <a:noFill/>
          <a:ln w="9525">
            <a:noFill/>
            <a:miter lim="800000"/>
            <a:headEnd/>
            <a:tailEnd/>
          </a:ln>
        </p:spPr>
        <p:txBody>
          <a:bodyPr>
            <a:spAutoFit/>
          </a:bodyPr>
          <a:lstStyle/>
          <a:p>
            <a:pPr algn="ctr">
              <a:spcBef>
                <a:spcPct val="50000"/>
              </a:spcBef>
            </a:pPr>
            <a:r>
              <a:rPr lang="en-US" sz="2000" b="1" u="sng" dirty="0" smtClean="0">
                <a:solidFill>
                  <a:srgbClr val="FFFF00"/>
                </a:solidFill>
              </a:rPr>
              <a:t>UCLA </a:t>
            </a:r>
          </a:p>
          <a:p>
            <a:pPr algn="ctr"/>
            <a:r>
              <a:rPr lang="en-US" b="1" dirty="0" err="1" smtClean="0">
                <a:solidFill>
                  <a:schemeClr val="bg1"/>
                </a:solidFill>
              </a:rPr>
              <a:t>Anish</a:t>
            </a:r>
            <a:r>
              <a:rPr lang="en-US" b="1" dirty="0" smtClean="0">
                <a:solidFill>
                  <a:schemeClr val="bg1"/>
                </a:solidFill>
              </a:rPr>
              <a:t> </a:t>
            </a:r>
            <a:r>
              <a:rPr lang="en-US" b="1" dirty="0" err="1" smtClean="0">
                <a:solidFill>
                  <a:schemeClr val="bg1"/>
                </a:solidFill>
              </a:rPr>
              <a:t>Mahajan</a:t>
            </a:r>
            <a:r>
              <a:rPr lang="en-US" b="1" dirty="0" smtClean="0">
                <a:solidFill>
                  <a:schemeClr val="bg1"/>
                </a:solidFill>
              </a:rPr>
              <a:t>, MD, MSHS, MPH</a:t>
            </a:r>
          </a:p>
          <a:p>
            <a:pPr algn="ctr"/>
            <a:r>
              <a:rPr lang="en-US" b="1" dirty="0" smtClean="0">
                <a:solidFill>
                  <a:schemeClr val="bg1"/>
                </a:solidFill>
              </a:rPr>
              <a:t>Martin Shapiro, MD, PhD</a:t>
            </a:r>
          </a:p>
          <a:p>
            <a:pPr algn="ctr"/>
            <a:r>
              <a:rPr lang="en-US" b="1" dirty="0" err="1" smtClean="0">
                <a:solidFill>
                  <a:schemeClr val="bg1"/>
                </a:solidFill>
              </a:rPr>
              <a:t>Honghu</a:t>
            </a:r>
            <a:r>
              <a:rPr lang="en-US" b="1" dirty="0" smtClean="0">
                <a:solidFill>
                  <a:schemeClr val="bg1"/>
                </a:solidFill>
              </a:rPr>
              <a:t> Liu, PhD</a:t>
            </a:r>
          </a:p>
          <a:p>
            <a:pPr algn="ctr"/>
            <a:r>
              <a:rPr lang="en-US" b="1" dirty="0" err="1" smtClean="0">
                <a:solidFill>
                  <a:schemeClr val="bg1"/>
                </a:solidFill>
              </a:rPr>
              <a:t>Janni</a:t>
            </a:r>
            <a:r>
              <a:rPr lang="en-US" b="1" dirty="0" smtClean="0">
                <a:solidFill>
                  <a:schemeClr val="bg1"/>
                </a:solidFill>
              </a:rPr>
              <a:t> </a:t>
            </a:r>
            <a:r>
              <a:rPr lang="en-US" b="1" dirty="0" err="1" smtClean="0">
                <a:solidFill>
                  <a:schemeClr val="bg1"/>
                </a:solidFill>
              </a:rPr>
              <a:t>Kinsler</a:t>
            </a:r>
            <a:r>
              <a:rPr lang="en-US" b="1" dirty="0" smtClean="0">
                <a:solidFill>
                  <a:schemeClr val="bg1"/>
                </a:solidFill>
              </a:rPr>
              <a:t>, PhD</a:t>
            </a:r>
          </a:p>
          <a:p>
            <a:pPr algn="ctr"/>
            <a:r>
              <a:rPr lang="en-US" b="1" dirty="0" smtClean="0">
                <a:solidFill>
                  <a:schemeClr val="bg1"/>
                </a:solidFill>
              </a:rPr>
              <a:t>Billy Cunningham, MD, MPH</a:t>
            </a:r>
          </a:p>
          <a:p>
            <a:pPr algn="ctr"/>
            <a:r>
              <a:rPr lang="en-US" b="1" dirty="0" smtClean="0">
                <a:solidFill>
                  <a:schemeClr val="bg1"/>
                </a:solidFill>
              </a:rPr>
              <a:t>Steve Asch, MD</a:t>
            </a:r>
          </a:p>
          <a:p>
            <a:pPr algn="ctr"/>
            <a:r>
              <a:rPr lang="en-US" b="1" dirty="0" smtClean="0">
                <a:solidFill>
                  <a:schemeClr val="bg1"/>
                </a:solidFill>
              </a:rPr>
              <a:t>Carol </a:t>
            </a:r>
            <a:r>
              <a:rPr lang="en-US" b="1" dirty="0" err="1" smtClean="0">
                <a:solidFill>
                  <a:schemeClr val="bg1"/>
                </a:solidFill>
              </a:rPr>
              <a:t>Mangione</a:t>
            </a:r>
            <a:r>
              <a:rPr lang="en-US" b="1" dirty="0" smtClean="0">
                <a:solidFill>
                  <a:schemeClr val="bg1"/>
                </a:solidFill>
              </a:rPr>
              <a:t>, MD, MSPH</a:t>
            </a:r>
          </a:p>
          <a:p>
            <a:pPr algn="ctr"/>
            <a:endParaRPr lang="en-US" sz="2000" b="1" dirty="0">
              <a:solidFill>
                <a:schemeClr val="bg1"/>
              </a:solidFill>
            </a:endParaRPr>
          </a:p>
        </p:txBody>
      </p:sp>
      <p:sp>
        <p:nvSpPr>
          <p:cNvPr id="21510" name="Text Box 6"/>
          <p:cNvSpPr txBox="1">
            <a:spLocks noChangeArrowheads="1"/>
          </p:cNvSpPr>
          <p:nvPr/>
        </p:nvSpPr>
        <p:spPr bwMode="auto">
          <a:xfrm>
            <a:off x="4419600" y="4191000"/>
            <a:ext cx="4419600" cy="1508105"/>
          </a:xfrm>
          <a:prstGeom prst="rect">
            <a:avLst/>
          </a:prstGeom>
          <a:noFill/>
          <a:ln w="28575">
            <a:noFill/>
            <a:miter lim="800000"/>
            <a:headEnd/>
            <a:tailEnd/>
          </a:ln>
        </p:spPr>
        <p:txBody>
          <a:bodyPr wrap="square">
            <a:spAutoFit/>
          </a:bodyPr>
          <a:lstStyle/>
          <a:p>
            <a:pPr algn="ctr">
              <a:spcBef>
                <a:spcPct val="50000"/>
              </a:spcBef>
            </a:pPr>
            <a:r>
              <a:rPr lang="en-US" sz="2000" b="1" u="sng" dirty="0">
                <a:solidFill>
                  <a:srgbClr val="FFFF00"/>
                </a:solidFill>
              </a:rPr>
              <a:t>Grant Support</a:t>
            </a:r>
          </a:p>
          <a:p>
            <a:pPr algn="ctr"/>
            <a:r>
              <a:rPr lang="en-US" b="1" dirty="0">
                <a:solidFill>
                  <a:schemeClr val="bg1"/>
                </a:solidFill>
              </a:rPr>
              <a:t>Gilead Sciences, Inc.</a:t>
            </a:r>
          </a:p>
          <a:p>
            <a:pPr algn="ctr"/>
            <a:r>
              <a:rPr lang="en-US" b="1" dirty="0">
                <a:solidFill>
                  <a:schemeClr val="bg1"/>
                </a:solidFill>
              </a:rPr>
              <a:t>CA HIV/AIDS Research Program</a:t>
            </a:r>
          </a:p>
          <a:p>
            <a:pPr algn="ctr"/>
            <a:r>
              <a:rPr lang="en-US" b="1" dirty="0">
                <a:solidFill>
                  <a:schemeClr val="bg1"/>
                </a:solidFill>
              </a:rPr>
              <a:t>RWJF Clinical Scholars Program</a:t>
            </a:r>
          </a:p>
          <a:p>
            <a:pPr algn="ctr"/>
            <a:r>
              <a:rPr lang="en-US" b="1" dirty="0">
                <a:solidFill>
                  <a:schemeClr val="bg1"/>
                </a:solidFill>
              </a:rPr>
              <a:t>CDC ETI Grant 07768</a:t>
            </a:r>
          </a:p>
        </p:txBody>
      </p:sp>
      <p:sp>
        <p:nvSpPr>
          <p:cNvPr id="7" name="Slide Number Placeholder 6"/>
          <p:cNvSpPr>
            <a:spLocks noGrp="1"/>
          </p:cNvSpPr>
          <p:nvPr>
            <p:ph type="sldNum" sz="quarter" idx="12"/>
          </p:nvPr>
        </p:nvSpPr>
        <p:spPr/>
        <p:txBody>
          <a:bodyPr/>
          <a:lstStyle/>
          <a:p>
            <a:fld id="{55F55682-9049-446E-B0BF-B36C3BA7022D}"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6200"/>
            <a:ext cx="8229600" cy="762000"/>
          </a:xfrm>
        </p:spPr>
        <p:txBody>
          <a:bodyPr/>
          <a:lstStyle/>
          <a:p>
            <a:r>
              <a:rPr lang="en-US" dirty="0" smtClean="0"/>
              <a:t>Background</a:t>
            </a:r>
            <a:endParaRPr lang="en-US" dirty="0"/>
          </a:p>
        </p:txBody>
      </p:sp>
      <p:sp>
        <p:nvSpPr>
          <p:cNvPr id="5" name="Content Placeholder 4"/>
          <p:cNvSpPr>
            <a:spLocks noGrp="1"/>
          </p:cNvSpPr>
          <p:nvPr>
            <p:ph idx="1"/>
          </p:nvPr>
        </p:nvSpPr>
        <p:spPr>
          <a:xfrm>
            <a:off x="457200" y="990600"/>
            <a:ext cx="8229600" cy="5105400"/>
          </a:xfrm>
        </p:spPr>
        <p:txBody>
          <a:bodyPr>
            <a:normAutofit fontScale="77500" lnSpcReduction="20000"/>
          </a:bodyPr>
          <a:lstStyle/>
          <a:p>
            <a:pPr>
              <a:buNone/>
            </a:pPr>
            <a:r>
              <a:rPr lang="en-US" b="1" u="sng" dirty="0" smtClean="0"/>
              <a:t>United States</a:t>
            </a:r>
          </a:p>
          <a:p>
            <a:r>
              <a:rPr lang="en-US" dirty="0" smtClean="0"/>
              <a:t>1.1 million HIV-infected persons</a:t>
            </a:r>
          </a:p>
          <a:p>
            <a:r>
              <a:rPr lang="en-US" dirty="0" smtClean="0"/>
              <a:t>233,000 (21%) are unaware of their HIV+ status</a:t>
            </a:r>
          </a:p>
          <a:p>
            <a:r>
              <a:rPr lang="en-US" dirty="0" smtClean="0"/>
              <a:t>56,000 new infections per year</a:t>
            </a:r>
          </a:p>
          <a:p>
            <a:endParaRPr lang="en-US" dirty="0" smtClean="0"/>
          </a:p>
          <a:p>
            <a:pPr>
              <a:buNone/>
            </a:pPr>
            <a:r>
              <a:rPr lang="en-US" b="1" u="sng" dirty="0" smtClean="0"/>
              <a:t>Late HIV Diagnosis</a:t>
            </a:r>
          </a:p>
          <a:p>
            <a:r>
              <a:rPr lang="en-US" dirty="0" smtClean="0"/>
              <a:t>33 – 50% have AIDS within 1 year of HIV diagnosis</a:t>
            </a:r>
          </a:p>
          <a:p>
            <a:pPr lvl="1"/>
            <a:r>
              <a:rPr lang="en-US" dirty="0" smtClean="0"/>
              <a:t>Blacks &amp; Latinos more likely to test late </a:t>
            </a:r>
          </a:p>
          <a:p>
            <a:endParaRPr lang="en-US" dirty="0" smtClean="0"/>
          </a:p>
          <a:p>
            <a:r>
              <a:rPr lang="en-US" dirty="0" smtClean="0"/>
              <a:t>40 – 45% of all Americans have ever had an HIV test</a:t>
            </a:r>
          </a:p>
          <a:p>
            <a:pPr lvl="1"/>
            <a:r>
              <a:rPr lang="en-US" dirty="0" smtClean="0"/>
              <a:t>Testing usually is “risk-based” (USPSTF)</a:t>
            </a:r>
          </a:p>
          <a:p>
            <a:pPr lvl="1"/>
            <a:r>
              <a:rPr lang="en-US" dirty="0" smtClean="0"/>
              <a:t>Provider and patient barriers to risk-based testing</a:t>
            </a:r>
          </a:p>
        </p:txBody>
      </p:sp>
      <p:sp>
        <p:nvSpPr>
          <p:cNvPr id="3" name="Slide Number Placeholder 2"/>
          <p:cNvSpPr>
            <a:spLocks noGrp="1"/>
          </p:cNvSpPr>
          <p:nvPr>
            <p:ph type="sldNum" sz="quarter" idx="12"/>
          </p:nvPr>
        </p:nvSpPr>
        <p:spPr/>
        <p:txBody>
          <a:bodyPr/>
          <a:lstStyle/>
          <a:p>
            <a:fld id="{55F55682-9049-446E-B0BF-B36C3BA7022D}" type="slidenum">
              <a:rPr lang="en-US" smtClean="0"/>
              <a:pPr/>
              <a:t>3</a:t>
            </a:fld>
            <a:endParaRPr lang="en-US"/>
          </a:p>
        </p:txBody>
      </p:sp>
      <p:sp>
        <p:nvSpPr>
          <p:cNvPr id="6" name="Text Box 37"/>
          <p:cNvSpPr txBox="1">
            <a:spLocks noChangeArrowheads="1"/>
          </p:cNvSpPr>
          <p:nvPr/>
        </p:nvSpPr>
        <p:spPr bwMode="auto">
          <a:xfrm>
            <a:off x="1371600" y="5715000"/>
            <a:ext cx="5943600" cy="584775"/>
          </a:xfrm>
          <a:prstGeom prst="rect">
            <a:avLst/>
          </a:prstGeom>
          <a:noFill/>
          <a:ln w="9525">
            <a:noFill/>
            <a:miter lim="800000"/>
            <a:headEnd/>
            <a:tailEnd/>
          </a:ln>
          <a:effectLst/>
        </p:spPr>
        <p:txBody>
          <a:bodyPr wrap="square">
            <a:spAutoFit/>
          </a:bodyPr>
          <a:lstStyle/>
          <a:p>
            <a:r>
              <a:rPr lang="en-US" sz="1600" dirty="0" err="1" smtClean="0">
                <a:solidFill>
                  <a:schemeClr val="bg1"/>
                </a:solidFill>
              </a:rPr>
              <a:t>Campsmith</a:t>
            </a:r>
            <a:r>
              <a:rPr lang="en-US" sz="1600" dirty="0" smtClean="0">
                <a:solidFill>
                  <a:schemeClr val="bg1"/>
                </a:solidFill>
              </a:rPr>
              <a:t> et al  MMWR 2008; Hall et al JAMA 2008; </a:t>
            </a:r>
          </a:p>
          <a:p>
            <a:r>
              <a:rPr lang="en-US" sz="1600" dirty="0" smtClean="0">
                <a:solidFill>
                  <a:schemeClr val="bg1"/>
                </a:solidFill>
              </a:rPr>
              <a:t>CDC 2004; CDC 2003; </a:t>
            </a:r>
            <a:r>
              <a:rPr lang="en-US" sz="1400" dirty="0" smtClean="0">
                <a:solidFill>
                  <a:schemeClr val="bg1"/>
                </a:solidFill>
              </a:rPr>
              <a:t>LAC</a:t>
            </a:r>
            <a:r>
              <a:rPr lang="en-US" sz="1600" dirty="0" smtClean="0">
                <a:solidFill>
                  <a:schemeClr val="bg1"/>
                </a:solidFill>
              </a:rPr>
              <a:t> DPH 2004; MMWR 2010</a:t>
            </a:r>
            <a:endParaRPr lang="en-US" sz="16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normAutofit fontScale="90000"/>
          </a:bodyPr>
          <a:lstStyle/>
          <a:p>
            <a:r>
              <a:rPr lang="en-US" dirty="0" smtClean="0"/>
              <a:t>Change in HIV Testing Guidelines</a:t>
            </a:r>
            <a:endParaRPr lang="en-US" dirty="0"/>
          </a:p>
        </p:txBody>
      </p:sp>
      <p:sp>
        <p:nvSpPr>
          <p:cNvPr id="4" name="Content Placeholder 3"/>
          <p:cNvSpPr>
            <a:spLocks noGrp="1"/>
          </p:cNvSpPr>
          <p:nvPr>
            <p:ph idx="1"/>
          </p:nvPr>
        </p:nvSpPr>
        <p:spPr>
          <a:xfrm>
            <a:off x="457200" y="1066800"/>
            <a:ext cx="8382000" cy="4724400"/>
          </a:xfrm>
        </p:spPr>
        <p:txBody>
          <a:bodyPr>
            <a:normAutofit fontScale="92500" lnSpcReduction="10000"/>
          </a:bodyPr>
          <a:lstStyle/>
          <a:p>
            <a:r>
              <a:rPr lang="en-US" b="1" dirty="0" smtClean="0">
                <a:solidFill>
                  <a:srgbClr val="FFFF00"/>
                </a:solidFill>
              </a:rPr>
              <a:t>2006: </a:t>
            </a:r>
            <a:r>
              <a:rPr lang="en-US" dirty="0" smtClean="0"/>
              <a:t>CDC revised recommendations for HIV testing of adults in healthcare settings</a:t>
            </a:r>
          </a:p>
          <a:p>
            <a:endParaRPr lang="en-US" dirty="0" smtClean="0"/>
          </a:p>
          <a:p>
            <a:r>
              <a:rPr lang="en-US" b="1" dirty="0" smtClean="0">
                <a:solidFill>
                  <a:srgbClr val="FFFF00"/>
                </a:solidFill>
              </a:rPr>
              <a:t>2008: </a:t>
            </a:r>
            <a:r>
              <a:rPr lang="en-US" dirty="0" smtClean="0"/>
              <a:t>Change in California HIV Laws</a:t>
            </a:r>
          </a:p>
          <a:p>
            <a:pPr lvl="1"/>
            <a:r>
              <a:rPr lang="en-US" dirty="0" smtClean="0"/>
              <a:t>No longer require in medical settings:</a:t>
            </a:r>
          </a:p>
          <a:p>
            <a:pPr lvl="2"/>
            <a:r>
              <a:rPr lang="en-US" dirty="0" smtClean="0"/>
              <a:t>Separate written consent for HIV testing *</a:t>
            </a:r>
          </a:p>
          <a:p>
            <a:pPr lvl="2"/>
            <a:r>
              <a:rPr lang="en-US" dirty="0" smtClean="0"/>
              <a:t>Separate counseling session *</a:t>
            </a:r>
          </a:p>
          <a:p>
            <a:pPr lvl="1"/>
            <a:r>
              <a:rPr lang="en-US" dirty="0" smtClean="0"/>
              <a:t>Opt out testing in perinatal care now legal*</a:t>
            </a:r>
          </a:p>
          <a:p>
            <a:pPr lvl="1"/>
            <a:r>
              <a:rPr lang="en-US" dirty="0" smtClean="0"/>
              <a:t>HIV is reportable by name using CMR (responsibility of MD/NP/PA)</a:t>
            </a:r>
          </a:p>
        </p:txBody>
      </p:sp>
      <p:sp>
        <p:nvSpPr>
          <p:cNvPr id="3" name="Slide Number Placeholder 2"/>
          <p:cNvSpPr>
            <a:spLocks noGrp="1"/>
          </p:cNvSpPr>
          <p:nvPr>
            <p:ph type="sldNum" sz="quarter" idx="12"/>
          </p:nvPr>
        </p:nvSpPr>
        <p:spPr/>
        <p:txBody>
          <a:bodyPr/>
          <a:lstStyle/>
          <a:p>
            <a:fld id="{55F55682-9049-446E-B0BF-B36C3BA7022D}" type="slidenum">
              <a:rPr lang="en-US" smtClean="0"/>
              <a:pPr/>
              <a:t>4</a:t>
            </a:fld>
            <a:endParaRPr lang="en-US"/>
          </a:p>
        </p:txBody>
      </p:sp>
      <p:sp>
        <p:nvSpPr>
          <p:cNvPr id="5" name="TextBox 3"/>
          <p:cNvSpPr txBox="1">
            <a:spLocks noChangeArrowheads="1"/>
          </p:cNvSpPr>
          <p:nvPr/>
        </p:nvSpPr>
        <p:spPr bwMode="auto">
          <a:xfrm>
            <a:off x="685800" y="5602069"/>
            <a:ext cx="6096000" cy="646331"/>
          </a:xfrm>
          <a:prstGeom prst="rect">
            <a:avLst/>
          </a:prstGeom>
          <a:noFill/>
          <a:ln w="9525">
            <a:noFill/>
            <a:miter lim="800000"/>
            <a:headEnd/>
            <a:tailEnd/>
          </a:ln>
        </p:spPr>
        <p:txBody>
          <a:bodyPr wrap="square">
            <a:spAutoFit/>
          </a:bodyPr>
          <a:lstStyle/>
          <a:p>
            <a:r>
              <a:rPr lang="en-US" dirty="0" smtClean="0">
                <a:solidFill>
                  <a:srgbClr val="FFFF00"/>
                </a:solidFill>
              </a:rPr>
              <a:t>*</a:t>
            </a:r>
            <a:r>
              <a:rPr lang="en-US" dirty="0">
                <a:solidFill>
                  <a:srgbClr val="FFFF00"/>
                </a:solidFill>
              </a:rPr>
              <a:t>California Health and Safety (H&amp;S) Code Section 120990 </a:t>
            </a:r>
          </a:p>
          <a:p>
            <a:endParaRPr lang="en-US" dirty="0">
              <a:solidFill>
                <a:srgbClr val="FFFF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152400"/>
            <a:ext cx="8229600" cy="838200"/>
          </a:xfrm>
        </p:spPr>
        <p:txBody>
          <a:bodyPr/>
          <a:lstStyle/>
          <a:p>
            <a:r>
              <a:rPr lang="en-US" dirty="0" smtClean="0"/>
              <a:t>Partnered Research Approach</a:t>
            </a:r>
          </a:p>
        </p:txBody>
      </p:sp>
      <p:sp>
        <p:nvSpPr>
          <p:cNvPr id="14" name="Content Placeholder 13"/>
          <p:cNvSpPr>
            <a:spLocks noGrp="1"/>
          </p:cNvSpPr>
          <p:nvPr>
            <p:ph idx="1"/>
          </p:nvPr>
        </p:nvSpPr>
        <p:spPr>
          <a:xfrm>
            <a:off x="457200" y="1143000"/>
            <a:ext cx="8229600" cy="1143000"/>
          </a:xfrm>
        </p:spPr>
        <p:txBody>
          <a:bodyPr/>
          <a:lstStyle/>
          <a:p>
            <a:r>
              <a:rPr lang="en-US" dirty="0" smtClean="0"/>
              <a:t>Built a collaborative to implement and evaluate opt-out HIV screening</a:t>
            </a:r>
          </a:p>
        </p:txBody>
      </p:sp>
      <p:pic>
        <p:nvPicPr>
          <p:cNvPr id="10244" name="Picture 6"/>
          <p:cNvPicPr>
            <a:picLocks noChangeAspect="1" noChangeArrowheads="1"/>
          </p:cNvPicPr>
          <p:nvPr/>
        </p:nvPicPr>
        <p:blipFill>
          <a:blip r:embed="rId3" cstate="print"/>
          <a:srcRect/>
          <a:stretch>
            <a:fillRect/>
          </a:stretch>
        </p:blipFill>
        <p:spPr bwMode="auto">
          <a:xfrm>
            <a:off x="6553200" y="2720008"/>
            <a:ext cx="1106488" cy="1106488"/>
          </a:xfrm>
          <a:prstGeom prst="rect">
            <a:avLst/>
          </a:prstGeom>
          <a:noFill/>
          <a:ln w="9525">
            <a:noFill/>
            <a:miter lim="800000"/>
            <a:headEnd/>
            <a:tailEnd/>
          </a:ln>
        </p:spPr>
      </p:pic>
      <p:pic>
        <p:nvPicPr>
          <p:cNvPr id="10245" name="Picture 7"/>
          <p:cNvPicPr>
            <a:picLocks noChangeAspect="1" noChangeArrowheads="1"/>
          </p:cNvPicPr>
          <p:nvPr/>
        </p:nvPicPr>
        <p:blipFill>
          <a:blip r:embed="rId4" cstate="print"/>
          <a:srcRect/>
          <a:stretch>
            <a:fillRect/>
          </a:stretch>
        </p:blipFill>
        <p:spPr bwMode="auto">
          <a:xfrm>
            <a:off x="6477000" y="4787348"/>
            <a:ext cx="1417638" cy="1066800"/>
          </a:xfrm>
          <a:prstGeom prst="rect">
            <a:avLst/>
          </a:prstGeom>
          <a:noFill/>
          <a:ln w="9525">
            <a:solidFill>
              <a:schemeClr val="tx1"/>
            </a:solidFill>
            <a:miter lim="800000"/>
            <a:headEnd/>
            <a:tailEnd/>
          </a:ln>
        </p:spPr>
      </p:pic>
      <p:pic>
        <p:nvPicPr>
          <p:cNvPr id="10246" name="Picture 8"/>
          <p:cNvPicPr>
            <a:picLocks noChangeAspect="1" noChangeArrowheads="1"/>
          </p:cNvPicPr>
          <p:nvPr/>
        </p:nvPicPr>
        <p:blipFill>
          <a:blip r:embed="rId5" cstate="print"/>
          <a:srcRect/>
          <a:stretch>
            <a:fillRect/>
          </a:stretch>
        </p:blipFill>
        <p:spPr bwMode="auto">
          <a:xfrm>
            <a:off x="533400" y="4787348"/>
            <a:ext cx="3244850" cy="1103313"/>
          </a:xfrm>
          <a:prstGeom prst="rect">
            <a:avLst/>
          </a:prstGeom>
          <a:noFill/>
          <a:ln w="9525">
            <a:solidFill>
              <a:schemeClr val="tx1"/>
            </a:solidFill>
            <a:miter lim="800000"/>
            <a:headEnd/>
            <a:tailEnd/>
          </a:ln>
        </p:spPr>
      </p:pic>
      <p:pic>
        <p:nvPicPr>
          <p:cNvPr id="10247" name="Picture 9"/>
          <p:cNvPicPr>
            <a:picLocks noChangeAspect="1" noChangeArrowheads="1"/>
          </p:cNvPicPr>
          <p:nvPr/>
        </p:nvPicPr>
        <p:blipFill>
          <a:blip r:embed="rId6" cstate="print"/>
          <a:srcRect/>
          <a:stretch>
            <a:fillRect/>
          </a:stretch>
        </p:blipFill>
        <p:spPr bwMode="auto">
          <a:xfrm>
            <a:off x="1524000" y="2743200"/>
            <a:ext cx="1060450" cy="1060450"/>
          </a:xfrm>
          <a:prstGeom prst="rect">
            <a:avLst/>
          </a:prstGeom>
          <a:noFill/>
          <a:ln w="9525">
            <a:noFill/>
            <a:miter lim="800000"/>
            <a:headEnd/>
            <a:tailEnd/>
          </a:ln>
        </p:spPr>
      </p:pic>
      <p:sp>
        <p:nvSpPr>
          <p:cNvPr id="10248" name="AutoShape 10"/>
          <p:cNvSpPr>
            <a:spLocks noChangeArrowheads="1"/>
          </p:cNvSpPr>
          <p:nvPr/>
        </p:nvSpPr>
        <p:spPr bwMode="auto">
          <a:xfrm>
            <a:off x="4114800" y="3415748"/>
            <a:ext cx="914400" cy="914400"/>
          </a:xfrm>
          <a:prstGeom prst="plus">
            <a:avLst>
              <a:gd name="adj" fmla="val 36458"/>
            </a:avLst>
          </a:prstGeom>
          <a:solidFill>
            <a:srgbClr val="FF9900"/>
          </a:solidFill>
          <a:ln w="9525">
            <a:solidFill>
              <a:schemeClr val="tx1"/>
            </a:solidFill>
            <a:miter lim="800000"/>
            <a:headEnd/>
            <a:tailEnd/>
          </a:ln>
        </p:spPr>
        <p:txBody>
          <a:bodyPr wrap="none" anchor="ctr"/>
          <a:lstStyle/>
          <a:p>
            <a:endParaRPr lang="en-US"/>
          </a:p>
        </p:txBody>
      </p:sp>
      <p:sp>
        <p:nvSpPr>
          <p:cNvPr id="10249" name="Text Box 11"/>
          <p:cNvSpPr txBox="1">
            <a:spLocks noChangeArrowheads="1"/>
          </p:cNvSpPr>
          <p:nvPr/>
        </p:nvSpPr>
        <p:spPr bwMode="auto">
          <a:xfrm>
            <a:off x="533400" y="4330148"/>
            <a:ext cx="3200400" cy="396875"/>
          </a:xfrm>
          <a:prstGeom prst="rect">
            <a:avLst/>
          </a:prstGeom>
          <a:noFill/>
          <a:ln w="9525">
            <a:noFill/>
            <a:miter lim="800000"/>
            <a:headEnd/>
            <a:tailEnd/>
          </a:ln>
        </p:spPr>
        <p:txBody>
          <a:bodyPr>
            <a:spAutoFit/>
          </a:bodyPr>
          <a:lstStyle/>
          <a:p>
            <a:pPr algn="ctr"/>
            <a:r>
              <a:rPr lang="en-US" sz="2000" b="1" dirty="0">
                <a:solidFill>
                  <a:srgbClr val="FFC000"/>
                </a:solidFill>
              </a:rPr>
              <a:t>Policy</a:t>
            </a:r>
          </a:p>
        </p:txBody>
      </p:sp>
      <p:sp>
        <p:nvSpPr>
          <p:cNvPr id="10250" name="Text Box 12"/>
          <p:cNvSpPr txBox="1">
            <a:spLocks noChangeArrowheads="1"/>
          </p:cNvSpPr>
          <p:nvPr/>
        </p:nvSpPr>
        <p:spPr bwMode="auto">
          <a:xfrm>
            <a:off x="1371600" y="2286000"/>
            <a:ext cx="1384300" cy="396875"/>
          </a:xfrm>
          <a:prstGeom prst="rect">
            <a:avLst/>
          </a:prstGeom>
          <a:noFill/>
          <a:ln w="9525">
            <a:noFill/>
            <a:miter lim="800000"/>
            <a:headEnd/>
            <a:tailEnd/>
          </a:ln>
        </p:spPr>
        <p:txBody>
          <a:bodyPr wrap="none">
            <a:spAutoFit/>
          </a:bodyPr>
          <a:lstStyle/>
          <a:p>
            <a:r>
              <a:rPr lang="en-US" sz="2000" b="1" dirty="0">
                <a:solidFill>
                  <a:srgbClr val="FFC000"/>
                </a:solidFill>
              </a:rPr>
              <a:t>Academic</a:t>
            </a:r>
          </a:p>
        </p:txBody>
      </p:sp>
      <p:sp>
        <p:nvSpPr>
          <p:cNvPr id="10251" name="Text Box 13"/>
          <p:cNvSpPr txBox="1">
            <a:spLocks noChangeArrowheads="1"/>
          </p:cNvSpPr>
          <p:nvPr/>
        </p:nvSpPr>
        <p:spPr bwMode="auto">
          <a:xfrm>
            <a:off x="6553200" y="2262808"/>
            <a:ext cx="990600" cy="457200"/>
          </a:xfrm>
          <a:prstGeom prst="rect">
            <a:avLst/>
          </a:prstGeom>
          <a:noFill/>
          <a:ln w="9525">
            <a:noFill/>
            <a:miter lim="800000"/>
            <a:headEnd/>
            <a:tailEnd/>
          </a:ln>
        </p:spPr>
        <p:txBody>
          <a:bodyPr>
            <a:spAutoFit/>
          </a:bodyPr>
          <a:lstStyle/>
          <a:p>
            <a:pPr algn="ctr"/>
            <a:r>
              <a:rPr lang="en-US" sz="2000" b="1" dirty="0">
                <a:solidFill>
                  <a:srgbClr val="FFC000"/>
                </a:solidFill>
              </a:rPr>
              <a:t>Clinic</a:t>
            </a:r>
          </a:p>
        </p:txBody>
      </p:sp>
      <p:sp>
        <p:nvSpPr>
          <p:cNvPr id="10252" name="Text Box 14"/>
          <p:cNvSpPr txBox="1">
            <a:spLocks noChangeArrowheads="1"/>
          </p:cNvSpPr>
          <p:nvPr/>
        </p:nvSpPr>
        <p:spPr bwMode="auto">
          <a:xfrm>
            <a:off x="6629400" y="4253948"/>
            <a:ext cx="990600" cy="457200"/>
          </a:xfrm>
          <a:prstGeom prst="rect">
            <a:avLst/>
          </a:prstGeom>
          <a:noFill/>
          <a:ln w="9525">
            <a:noFill/>
            <a:miter lim="800000"/>
            <a:headEnd/>
            <a:tailEnd/>
          </a:ln>
        </p:spPr>
        <p:txBody>
          <a:bodyPr>
            <a:spAutoFit/>
          </a:bodyPr>
          <a:lstStyle/>
          <a:p>
            <a:pPr algn="ctr"/>
            <a:r>
              <a:rPr lang="en-US" sz="2000" b="1" dirty="0">
                <a:solidFill>
                  <a:srgbClr val="FFC000"/>
                </a:solidFill>
              </a:rPr>
              <a:t>Clinic</a:t>
            </a:r>
          </a:p>
        </p:txBody>
      </p:sp>
      <p:sp>
        <p:nvSpPr>
          <p:cNvPr id="13" name="Slide Number Placeholder 12"/>
          <p:cNvSpPr>
            <a:spLocks noGrp="1"/>
          </p:cNvSpPr>
          <p:nvPr>
            <p:ph type="sldNum" sz="quarter" idx="12"/>
          </p:nvPr>
        </p:nvSpPr>
        <p:spPr/>
        <p:txBody>
          <a:bodyPr/>
          <a:lstStyle/>
          <a:p>
            <a:fld id="{55F55682-9049-446E-B0BF-B36C3BA7022D}"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dirty="0" smtClean="0"/>
              <a:t>Overall Project Aims</a:t>
            </a:r>
            <a:endParaRPr lang="en-US" dirty="0"/>
          </a:p>
        </p:txBody>
      </p:sp>
      <p:sp>
        <p:nvSpPr>
          <p:cNvPr id="44035" name="Rectangle 3"/>
          <p:cNvSpPr>
            <a:spLocks noGrp="1" noChangeArrowheads="1"/>
          </p:cNvSpPr>
          <p:nvPr>
            <p:ph type="body" idx="1"/>
          </p:nvPr>
        </p:nvSpPr>
        <p:spPr/>
        <p:txBody>
          <a:bodyPr>
            <a:normAutofit fontScale="92500" lnSpcReduction="20000"/>
          </a:bodyPr>
          <a:lstStyle/>
          <a:p>
            <a:pPr marL="514350" indent="-514350">
              <a:buFont typeface="+mj-lt"/>
              <a:buAutoNum type="arabicPeriod"/>
            </a:pPr>
            <a:r>
              <a:rPr lang="en-US" u="sng" dirty="0" smtClean="0"/>
              <a:t>Build the capacity</a:t>
            </a:r>
            <a:r>
              <a:rPr lang="en-US" dirty="0" smtClean="0"/>
              <a:t> of safety-net clinics to provide HIV screening with rapid HIV tests </a:t>
            </a:r>
            <a:r>
              <a:rPr lang="en-US" i="1" dirty="0" smtClean="0">
                <a:solidFill>
                  <a:srgbClr val="FFFF00"/>
                </a:solidFill>
              </a:rPr>
              <a:t>(implementation aim)</a:t>
            </a:r>
          </a:p>
          <a:p>
            <a:pPr marL="514350" indent="-514350">
              <a:buFont typeface="+mj-lt"/>
              <a:buAutoNum type="arabicPeriod"/>
            </a:pPr>
            <a:endParaRPr lang="en-US" dirty="0" smtClean="0"/>
          </a:p>
          <a:p>
            <a:pPr marL="514350" indent="-514350">
              <a:buFont typeface="+mj-lt"/>
              <a:buAutoNum type="arabicPeriod"/>
            </a:pPr>
            <a:r>
              <a:rPr lang="en-US" u="sng" dirty="0" smtClean="0"/>
              <a:t>Design &amp; pilot test</a:t>
            </a:r>
            <a:r>
              <a:rPr lang="en-US" dirty="0" smtClean="0"/>
              <a:t> opt-in &amp; opt-out HIV screening models in the partner safety-net clinics </a:t>
            </a:r>
            <a:r>
              <a:rPr lang="en-US" i="1" dirty="0" smtClean="0">
                <a:solidFill>
                  <a:srgbClr val="FFFF00"/>
                </a:solidFill>
              </a:rPr>
              <a:t>(implementation aim)</a:t>
            </a:r>
          </a:p>
          <a:p>
            <a:pPr marL="514350" indent="-514350">
              <a:buFont typeface="+mj-lt"/>
              <a:buAutoNum type="arabicPeriod"/>
            </a:pPr>
            <a:endParaRPr lang="en-US" dirty="0" smtClean="0"/>
          </a:p>
          <a:p>
            <a:pPr marL="514350" indent="-514350">
              <a:buFont typeface="+mj-lt"/>
              <a:buAutoNum type="arabicPeriod"/>
            </a:pPr>
            <a:r>
              <a:rPr lang="en-US" u="sng" dirty="0" smtClean="0"/>
              <a:t>Study</a:t>
            </a:r>
            <a:r>
              <a:rPr lang="en-US" dirty="0" smtClean="0"/>
              <a:t> the effectiveness and patient acceptability of opt-out versus opt-in HIV screening </a:t>
            </a:r>
            <a:r>
              <a:rPr lang="en-US" i="1" dirty="0" smtClean="0">
                <a:solidFill>
                  <a:srgbClr val="FFFF00"/>
                </a:solidFill>
              </a:rPr>
              <a:t>(research aim)</a:t>
            </a:r>
            <a:endParaRPr lang="en-US" i="1" dirty="0">
              <a:solidFill>
                <a:srgbClr val="FFFF00"/>
              </a:solidFill>
            </a:endParaRPr>
          </a:p>
        </p:txBody>
      </p:sp>
      <p:sp>
        <p:nvSpPr>
          <p:cNvPr id="6" name="Rectangle 5"/>
          <p:cNvSpPr/>
          <p:nvPr/>
        </p:nvSpPr>
        <p:spPr>
          <a:xfrm>
            <a:off x="304800" y="4598504"/>
            <a:ext cx="8229600" cy="1371600"/>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fld id="{55F55682-9049-446E-B0BF-B36C3BA7022D}"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smtClean="0"/>
              <a:t>Specific Research Aims</a:t>
            </a:r>
            <a:endParaRPr lang="en-US"/>
          </a:p>
        </p:txBody>
      </p:sp>
      <p:sp>
        <p:nvSpPr>
          <p:cNvPr id="102403" name="Rectangle 3"/>
          <p:cNvSpPr>
            <a:spLocks noGrp="1" noChangeArrowheads="1"/>
          </p:cNvSpPr>
          <p:nvPr>
            <p:ph type="body" idx="1"/>
          </p:nvPr>
        </p:nvSpPr>
        <p:spPr/>
        <p:txBody>
          <a:bodyPr>
            <a:normAutofit/>
          </a:bodyPr>
          <a:lstStyle/>
          <a:p>
            <a:r>
              <a:rPr lang="en-US" dirty="0" smtClean="0"/>
              <a:t>By screening model:</a:t>
            </a:r>
          </a:p>
          <a:p>
            <a:pPr lvl="1"/>
            <a:r>
              <a:rPr lang="en-US" dirty="0" smtClean="0"/>
              <a:t>Determine uptake of HIV screening</a:t>
            </a:r>
          </a:p>
          <a:p>
            <a:pPr lvl="1"/>
            <a:r>
              <a:rPr lang="en-US" dirty="0" smtClean="0"/>
              <a:t>Identify patient demographics</a:t>
            </a:r>
          </a:p>
          <a:p>
            <a:pPr lvl="1"/>
            <a:endParaRPr lang="en-US" dirty="0" smtClean="0"/>
          </a:p>
          <a:p>
            <a:r>
              <a:rPr lang="en-US" dirty="0" smtClean="0"/>
              <a:t>To test which </a:t>
            </a:r>
            <a:r>
              <a:rPr lang="en-US" dirty="0" smtClean="0">
                <a:solidFill>
                  <a:srgbClr val="FFFF00"/>
                </a:solidFill>
              </a:rPr>
              <a:t>opt-out</a:t>
            </a:r>
            <a:r>
              <a:rPr lang="en-US" dirty="0" smtClean="0"/>
              <a:t> vs. </a:t>
            </a:r>
            <a:r>
              <a:rPr lang="en-US" dirty="0" smtClean="0">
                <a:solidFill>
                  <a:srgbClr val="FFFF00"/>
                </a:solidFill>
              </a:rPr>
              <a:t>opt-in</a:t>
            </a:r>
            <a:r>
              <a:rPr lang="en-US" dirty="0" smtClean="0"/>
              <a:t> screening model is more effective in achieving overall uptake of testing</a:t>
            </a:r>
          </a:p>
          <a:p>
            <a:pPr lvl="1">
              <a:buNone/>
            </a:pPr>
            <a:endParaRPr lang="en-US" dirty="0" smtClean="0"/>
          </a:p>
        </p:txBody>
      </p:sp>
      <p:sp>
        <p:nvSpPr>
          <p:cNvPr id="4" name="Slide Number Placeholder 3"/>
          <p:cNvSpPr>
            <a:spLocks noGrp="1"/>
          </p:cNvSpPr>
          <p:nvPr>
            <p:ph type="sldNum" sz="quarter" idx="12"/>
          </p:nvPr>
        </p:nvSpPr>
        <p:spPr/>
        <p:txBody>
          <a:bodyPr/>
          <a:lstStyle/>
          <a:p>
            <a:fld id="{55F55682-9049-446E-B0BF-B36C3BA7022D}"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152400"/>
            <a:ext cx="8229600" cy="990600"/>
          </a:xfrm>
        </p:spPr>
        <p:txBody>
          <a:bodyPr/>
          <a:lstStyle/>
          <a:p>
            <a:r>
              <a:rPr lang="en-US" dirty="0" smtClean="0"/>
              <a:t>Study Settings</a:t>
            </a:r>
          </a:p>
        </p:txBody>
      </p:sp>
      <p:sp>
        <p:nvSpPr>
          <p:cNvPr id="11267" name="Rectangle 3"/>
          <p:cNvSpPr>
            <a:spLocks noGrp="1" noChangeArrowheads="1"/>
          </p:cNvSpPr>
          <p:nvPr>
            <p:ph type="body" idx="1"/>
          </p:nvPr>
        </p:nvSpPr>
        <p:spPr>
          <a:xfrm>
            <a:off x="457200" y="1219200"/>
            <a:ext cx="8229600" cy="4724400"/>
          </a:xfrm>
        </p:spPr>
        <p:txBody>
          <a:bodyPr>
            <a:normAutofit fontScale="77500" lnSpcReduction="20000"/>
          </a:bodyPr>
          <a:lstStyle/>
          <a:p>
            <a:r>
              <a:rPr lang="en-US" b="1" dirty="0" smtClean="0"/>
              <a:t>Clinic A: </a:t>
            </a:r>
          </a:p>
          <a:p>
            <a:pPr lvl="1"/>
            <a:r>
              <a:rPr lang="en-US" dirty="0" smtClean="0"/>
              <a:t>County Dept of Health Services (DHS) large multi-specialty outpatient center </a:t>
            </a:r>
          </a:p>
          <a:p>
            <a:pPr lvl="1"/>
            <a:r>
              <a:rPr lang="en-US" dirty="0" smtClean="0"/>
              <a:t>Adult Medicine clinic (5 full-time MDs daily)</a:t>
            </a:r>
          </a:p>
          <a:p>
            <a:pPr lvl="1"/>
            <a:endParaRPr lang="en-US" dirty="0" smtClean="0"/>
          </a:p>
          <a:p>
            <a:r>
              <a:rPr lang="en-US" b="1" dirty="0" smtClean="0"/>
              <a:t>Clinic B:</a:t>
            </a:r>
          </a:p>
          <a:p>
            <a:pPr lvl="1"/>
            <a:r>
              <a:rPr lang="en-US" dirty="0" smtClean="0"/>
              <a:t>Non-profit network of FQHCs </a:t>
            </a:r>
          </a:p>
          <a:p>
            <a:pPr lvl="1"/>
            <a:r>
              <a:rPr lang="en-US" dirty="0" smtClean="0"/>
              <a:t>Implemented in one clinic site (3-4 full-time MDs daily)</a:t>
            </a:r>
          </a:p>
          <a:p>
            <a:pPr lvl="1"/>
            <a:endParaRPr lang="en-US" dirty="0" smtClean="0"/>
          </a:p>
          <a:p>
            <a:r>
              <a:rPr lang="en-US" dirty="0" smtClean="0"/>
              <a:t>Neither clinic performed HIV screening prior to the study</a:t>
            </a:r>
          </a:p>
          <a:p>
            <a:r>
              <a:rPr lang="en-US" dirty="0" smtClean="0"/>
              <a:t>Clinics are located within ½ a mile of each other </a:t>
            </a:r>
          </a:p>
        </p:txBody>
      </p:sp>
      <p:sp>
        <p:nvSpPr>
          <p:cNvPr id="4" name="Slide Number Placeholder 3"/>
          <p:cNvSpPr>
            <a:spLocks noGrp="1"/>
          </p:cNvSpPr>
          <p:nvPr>
            <p:ph type="sldNum" sz="quarter" idx="12"/>
          </p:nvPr>
        </p:nvSpPr>
        <p:spPr/>
        <p:txBody>
          <a:bodyPr/>
          <a:lstStyle/>
          <a:p>
            <a:fld id="{55F55682-9049-446E-B0BF-B36C3BA7022D}"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21" name="Picture 20" descr="LAC Sat Map with Testing Sites (South LA).jpg"/>
          <p:cNvPicPr>
            <a:picLocks noChangeAspect="1"/>
          </p:cNvPicPr>
          <p:nvPr/>
        </p:nvPicPr>
        <p:blipFill>
          <a:blip r:embed="rId4" cstate="print"/>
          <a:srcRect t="12222"/>
          <a:stretch>
            <a:fillRect/>
          </a:stretch>
        </p:blipFill>
        <p:spPr>
          <a:xfrm>
            <a:off x="12220" y="838200"/>
            <a:ext cx="9119559" cy="6019800"/>
          </a:xfrm>
          <a:prstGeom prst="rect">
            <a:avLst/>
          </a:prstGeom>
        </p:spPr>
      </p:pic>
      <p:sp>
        <p:nvSpPr>
          <p:cNvPr id="4099" name="Rectangle 6"/>
          <p:cNvSpPr>
            <a:spLocks noChangeArrowheads="1"/>
          </p:cNvSpPr>
          <p:nvPr/>
        </p:nvSpPr>
        <p:spPr bwMode="auto">
          <a:xfrm>
            <a:off x="304800" y="152400"/>
            <a:ext cx="8610600" cy="685800"/>
          </a:xfrm>
          <a:prstGeom prst="rect">
            <a:avLst/>
          </a:prstGeom>
          <a:noFill/>
          <a:ln w="9525">
            <a:noFill/>
            <a:miter lim="800000"/>
            <a:headEnd/>
            <a:tailEnd/>
          </a:ln>
        </p:spPr>
        <p:txBody>
          <a:bodyPr anchor="ctr"/>
          <a:lstStyle/>
          <a:p>
            <a:pPr algn="ctr"/>
            <a:r>
              <a:rPr lang="en-US" sz="3600" kern="0" dirty="0" smtClean="0">
                <a:solidFill>
                  <a:srgbClr val="FFFF00"/>
                </a:solidFill>
                <a:ea typeface="+mj-ea"/>
                <a:cs typeface="+mj-cs"/>
              </a:rPr>
              <a:t>HIV Testing Sites in Los Angeles County</a:t>
            </a:r>
            <a:endParaRPr lang="en-US" sz="3100" dirty="0">
              <a:solidFill>
                <a:schemeClr val="bg1"/>
              </a:solidFill>
            </a:endParaRPr>
          </a:p>
        </p:txBody>
      </p:sp>
      <p:sp>
        <p:nvSpPr>
          <p:cNvPr id="4100" name="Text Box 22"/>
          <p:cNvSpPr txBox="1">
            <a:spLocks noChangeArrowheads="1"/>
          </p:cNvSpPr>
          <p:nvPr/>
        </p:nvSpPr>
        <p:spPr bwMode="auto">
          <a:xfrm>
            <a:off x="228600" y="4648200"/>
            <a:ext cx="3124200" cy="261610"/>
          </a:xfrm>
          <a:prstGeom prst="rect">
            <a:avLst/>
          </a:prstGeom>
          <a:noFill/>
          <a:ln w="9525">
            <a:noFill/>
            <a:miter lim="800000"/>
            <a:headEnd/>
            <a:tailEnd/>
          </a:ln>
        </p:spPr>
        <p:txBody>
          <a:bodyPr>
            <a:spAutoFit/>
          </a:bodyPr>
          <a:lstStyle/>
          <a:p>
            <a:r>
              <a:rPr lang="en-US" sz="1100" dirty="0">
                <a:solidFill>
                  <a:schemeClr val="bg1"/>
                </a:solidFill>
              </a:rPr>
              <a:t>Source:  </a:t>
            </a:r>
            <a:r>
              <a:rPr lang="en-US" sz="1100" dirty="0" smtClean="0">
                <a:solidFill>
                  <a:schemeClr val="bg1"/>
                </a:solidFill>
              </a:rPr>
              <a:t>HIV Testing Services, 2009</a:t>
            </a:r>
            <a:endParaRPr lang="en-US" sz="1100" dirty="0">
              <a:solidFill>
                <a:schemeClr val="bg1"/>
              </a:solidFill>
            </a:endParaRPr>
          </a:p>
        </p:txBody>
      </p:sp>
      <p:pic>
        <p:nvPicPr>
          <p:cNvPr id="1027" name="Picture 3"/>
          <p:cNvPicPr>
            <a:picLocks noChangeAspect="1" noChangeArrowheads="1"/>
          </p:cNvPicPr>
          <p:nvPr/>
        </p:nvPicPr>
        <p:blipFill>
          <a:blip r:embed="rId5" cstate="print"/>
          <a:srcRect/>
          <a:stretch>
            <a:fillRect/>
          </a:stretch>
        </p:blipFill>
        <p:spPr bwMode="auto">
          <a:xfrm>
            <a:off x="228600" y="5257800"/>
            <a:ext cx="2770187" cy="1284287"/>
          </a:xfrm>
          <a:prstGeom prst="rect">
            <a:avLst/>
          </a:prstGeom>
          <a:solidFill>
            <a:schemeClr val="accent6"/>
          </a:solidFill>
          <a:ln w="9525">
            <a:noFill/>
            <a:miter lim="800000"/>
            <a:headEnd/>
            <a:tailEnd/>
          </a:ln>
          <a:effectLst/>
        </p:spPr>
      </p:pic>
      <p:sp>
        <p:nvSpPr>
          <p:cNvPr id="23" name="Oval 22"/>
          <p:cNvSpPr/>
          <p:nvPr/>
        </p:nvSpPr>
        <p:spPr>
          <a:xfrm>
            <a:off x="4800600" y="2514600"/>
            <a:ext cx="1524000" cy="1295400"/>
          </a:xfrm>
          <a:prstGeom prst="ellipse">
            <a:avLst/>
          </a:prstGeom>
          <a:noFill/>
          <a:ln w="635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4" name="Table 23"/>
          <p:cNvGraphicFramePr>
            <a:graphicFrameLocks noGrp="1"/>
          </p:cNvGraphicFramePr>
          <p:nvPr/>
        </p:nvGraphicFramePr>
        <p:xfrm>
          <a:off x="1066800" y="3124200"/>
          <a:ext cx="3505200" cy="1066800"/>
        </p:xfrm>
        <a:graphic>
          <a:graphicData uri="http://schemas.openxmlformats.org/drawingml/2006/table">
            <a:tbl>
              <a:tblPr firstRow="1" bandRow="1">
                <a:tableStyleId>{0660B408-B3CF-4A94-85FC-2B1E0A45F4A2}</a:tableStyleId>
              </a:tblPr>
              <a:tblGrid>
                <a:gridCol w="3505200"/>
              </a:tblGrid>
              <a:tr h="1066800">
                <a:tc>
                  <a:txBody>
                    <a:bodyPr/>
                    <a:lstStyle/>
                    <a:p>
                      <a:pPr algn="l">
                        <a:buFont typeface="Arial" pitchFamily="34" charset="0"/>
                        <a:buChar char="•"/>
                      </a:pPr>
                      <a:r>
                        <a:rPr lang="en-US" sz="1600" dirty="0" smtClean="0">
                          <a:solidFill>
                            <a:sysClr val="windowText" lastClr="000000"/>
                          </a:solidFill>
                        </a:rPr>
                        <a:t>95% Black or Hispanic</a:t>
                      </a:r>
                    </a:p>
                    <a:p>
                      <a:pPr algn="l">
                        <a:buFont typeface="Arial" pitchFamily="34" charset="0"/>
                        <a:buChar char="•"/>
                      </a:pPr>
                      <a:r>
                        <a:rPr lang="en-US" sz="1600" dirty="0" smtClean="0">
                          <a:solidFill>
                            <a:sysClr val="windowText" lastClr="000000"/>
                          </a:solidFill>
                        </a:rPr>
                        <a:t>1/3 live at or below poverty line</a:t>
                      </a:r>
                    </a:p>
                    <a:p>
                      <a:pPr algn="l">
                        <a:buFont typeface="Arial" pitchFamily="34" charset="0"/>
                        <a:buChar char="•"/>
                      </a:pPr>
                      <a:r>
                        <a:rPr lang="en-US" sz="1600" dirty="0" smtClean="0">
                          <a:solidFill>
                            <a:sysClr val="windowText" lastClr="000000"/>
                          </a:solidFill>
                        </a:rPr>
                        <a:t>Epidemic growing fastest here</a:t>
                      </a:r>
                      <a:endParaRPr lang="en-US" sz="16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D9"/>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circle(in)">
                                      <p:cBhvr>
                                        <p:cTn id="7" dur="20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 calcmode="lin" valueType="num">
                                      <p:cBhvr additive="base">
                                        <p:cTn id="12" dur="500" fill="hold"/>
                                        <p:tgtEl>
                                          <p:spTgt spid="24"/>
                                        </p:tgtEl>
                                        <p:attrNameLst>
                                          <p:attrName>ppt_x</p:attrName>
                                        </p:attrNameLst>
                                      </p:cBhvr>
                                      <p:tavLst>
                                        <p:tav tm="0">
                                          <p:val>
                                            <p:strVal val="0-#ppt_w/2"/>
                                          </p:val>
                                        </p:tav>
                                        <p:tav tm="100000">
                                          <p:val>
                                            <p:strVal val="#ppt_x"/>
                                          </p:val>
                                        </p:tav>
                                      </p:tavLst>
                                    </p:anim>
                                    <p:anim calcmode="lin" valueType="num">
                                      <p:cBhvr additive="base">
                                        <p:cTn id="13" dur="500" fill="hold"/>
                                        <p:tgtEl>
                                          <p:spTgt spid="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theme/theme1.xml><?xml version="1.0" encoding="utf-8"?>
<a:theme xmlns:a="http://schemas.openxmlformats.org/drawingml/2006/main" name="Rapid Testing Consult-TH2011_Rurangirwa42211">
  <a:themeElements>
    <a:clrScheme name="Custom 1">
      <a:dk1>
        <a:srgbClr val="002060"/>
      </a:dk1>
      <a:lt1>
        <a:srgbClr val="FFFFFF"/>
      </a:lt1>
      <a:dk2>
        <a:srgbClr val="002060"/>
      </a:dk2>
      <a:lt2>
        <a:srgbClr val="FFFFFF"/>
      </a:lt2>
      <a:accent1>
        <a:srgbClr val="FFFF00"/>
      </a:accent1>
      <a:accent2>
        <a:srgbClr val="00B0F0"/>
      </a:accent2>
      <a:accent3>
        <a:srgbClr val="FFFFFF"/>
      </a:accent3>
      <a:accent4>
        <a:srgbClr val="00FF00"/>
      </a:accent4>
      <a:accent5>
        <a:srgbClr val="FF9900"/>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Rapid Testing Consult-TH2011_Rurangirwa42211</Template>
  <TotalTime>1070</TotalTime>
  <Words>2264</Words>
  <Application>Microsoft Office PowerPoint</Application>
  <PresentationFormat>On-screen Show (4:3)</PresentationFormat>
  <Paragraphs>340</Paragraphs>
  <Slides>19</Slides>
  <Notes>12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Rapid Testing Consult-TH2011_Rurangirwa42211</vt:lpstr>
      <vt:lpstr>Toward Universal HIV Testing:  Is the CDC Recommendation of “Opt-out” Screening the Answer?</vt:lpstr>
      <vt:lpstr>Collaborators/Acknowledgments</vt:lpstr>
      <vt:lpstr>Background</vt:lpstr>
      <vt:lpstr>Change in HIV Testing Guidelines</vt:lpstr>
      <vt:lpstr>Partnered Research Approach</vt:lpstr>
      <vt:lpstr>Overall Project Aims</vt:lpstr>
      <vt:lpstr>Specific Research Aims</vt:lpstr>
      <vt:lpstr>Study Settings</vt:lpstr>
      <vt:lpstr>Slide 9</vt:lpstr>
      <vt:lpstr>Study Design</vt:lpstr>
      <vt:lpstr>Data &amp; Analytic Methods</vt:lpstr>
      <vt:lpstr>Overall HIV Test Acceptance</vt:lpstr>
      <vt:lpstr>Demographic Characteristics of Clients Offered an HIV Test</vt:lpstr>
      <vt:lpstr>Test Offer, Acceptance,  &amp; Screening Rate by Phase </vt:lpstr>
      <vt:lpstr>Multivariate logistic regression predicting test acceptance #</vt:lpstr>
      <vt:lpstr>Conclusions</vt:lpstr>
      <vt:lpstr>Limitations</vt:lpstr>
      <vt:lpstr>Policy Implications</vt:lpstr>
      <vt:lpstr>         For More Information</vt:lpstr>
    </vt:vector>
  </TitlesOfParts>
  <Company>OAPP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Jacqueline Rurangirwa</dc:creator>
  <cp:lastModifiedBy>TBeck</cp:lastModifiedBy>
  <cp:revision>142</cp:revision>
  <dcterms:created xsi:type="dcterms:W3CDTF">2011-08-02T02:26:47Z</dcterms:created>
  <dcterms:modified xsi:type="dcterms:W3CDTF">2011-11-22T00:46:06Z</dcterms:modified>
</cp:coreProperties>
</file>